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handoutMasterIdLst>
    <p:handoutMasterId r:id="rId29"/>
  </p:handoutMasterIdLst>
  <p:sldIdLst>
    <p:sldId id="257" r:id="rId2"/>
    <p:sldId id="258" r:id="rId3"/>
    <p:sldId id="256" r:id="rId4"/>
    <p:sldId id="274" r:id="rId5"/>
    <p:sldId id="275" r:id="rId6"/>
    <p:sldId id="276" r:id="rId7"/>
    <p:sldId id="277" r:id="rId8"/>
    <p:sldId id="279" r:id="rId9"/>
    <p:sldId id="280" r:id="rId10"/>
    <p:sldId id="281" r:id="rId11"/>
    <p:sldId id="282" r:id="rId12"/>
    <p:sldId id="283" r:id="rId13"/>
    <p:sldId id="284" r:id="rId14"/>
    <p:sldId id="285" r:id="rId15"/>
    <p:sldId id="286" r:id="rId16"/>
    <p:sldId id="287" r:id="rId17"/>
    <p:sldId id="260" r:id="rId18"/>
    <p:sldId id="288" r:id="rId19"/>
    <p:sldId id="289" r:id="rId20"/>
    <p:sldId id="290" r:id="rId21"/>
    <p:sldId id="291" r:id="rId22"/>
    <p:sldId id="262" r:id="rId23"/>
    <p:sldId id="292" r:id="rId24"/>
    <p:sldId id="293" r:id="rId25"/>
    <p:sldId id="294" r:id="rId26"/>
    <p:sldId id="272" r:id="rId27"/>
  </p:sldIdLst>
  <p:sldSz cx="9144000" cy="5143500" type="screen16x9"/>
  <p:notesSz cx="6858000" cy="9144000"/>
  <p:defaultTex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2DFA"/>
    <a:srgbClr val="2794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Style léger 2 - Accentuation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A111915-BE36-4E01-A7E5-04B1672EAD32}" styleName="Style léger 2 - Accentuation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Style léger 1 - Accentuation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DA37D80-6434-44D0-A028-1B22A696006F}" styleName="Style léger 3 - Accentuation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Style léger 3 - Accentuation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5BE263C-DBD7-4A20-BB59-AAB30ACAA65A}" styleName="Style moyen 3 - Accentuation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4C1A8A3-306A-4EB7-A6B1-4F7E0EB9C5D6}" styleName="Style moyen 3 - Accentuation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17292A2E-F333-43FB-9621-5CBBE7FDCDCB}" styleName="Style léger 2 - Accentuation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59"/>
    <p:restoredTop sz="96311"/>
  </p:normalViewPr>
  <p:slideViewPr>
    <p:cSldViewPr snapToGrid="0" snapToObjects="1">
      <p:cViewPr>
        <p:scale>
          <a:sx n="156" d="100"/>
          <a:sy n="156" d="100"/>
        </p:scale>
        <p:origin x="152" y="296"/>
      </p:cViewPr>
      <p:guideLst/>
    </p:cSldViewPr>
  </p:slideViewPr>
  <p:notesTextViewPr>
    <p:cViewPr>
      <p:scale>
        <a:sx n="1" d="1"/>
        <a:sy n="1" d="1"/>
      </p:scale>
      <p:origin x="0" y="0"/>
    </p:cViewPr>
  </p:notesTextViewPr>
  <p:notesViewPr>
    <p:cSldViewPr snapToGrid="0" snapToObjects="1">
      <p:cViewPr varScale="1">
        <p:scale>
          <a:sx n="98" d="100"/>
          <a:sy n="98" d="100"/>
        </p:scale>
        <p:origin x="5320" y="208"/>
      </p:cViewPr>
      <p:guideLst/>
    </p:cSldViewPr>
  </p:notesViewPr>
  <p:gridSpacing cx="72008" cy="72008"/>
</p:viewPr>
</file>

<file path=ppt/_rels/presentation.xml.rels>&#65279;<?xml version="1.0" encoding="utf-8"?><Relationships xmlns="http://schemas.openxmlformats.org/package/2006/relationships"><Relationship Type="http://schemas.openxmlformats.org/officeDocument/2006/relationships/slide" Target="slides/slide12.xml" Id="rId13" /><Relationship Type="http://schemas.openxmlformats.org/officeDocument/2006/relationships/slide" Target="slides/slide17.xml" Id="rId18" /><Relationship Type="http://schemas.openxmlformats.org/officeDocument/2006/relationships/slide" Target="slides/slide25.xml" Id="rId26" /><Relationship Type="http://schemas.openxmlformats.org/officeDocument/2006/relationships/slide" Target="slides/slide2.xml" Id="rId3" /><Relationship Type="http://schemas.openxmlformats.org/officeDocument/2006/relationships/slide" Target="slides/slide20.xml" Id="rId21" /><Relationship Type="http://schemas.openxmlformats.org/officeDocument/2006/relationships/slide" Target="slides/slide6.xml" Id="rId7" /><Relationship Type="http://schemas.openxmlformats.org/officeDocument/2006/relationships/slide" Target="slides/slide11.xml" Id="rId12" /><Relationship Type="http://schemas.openxmlformats.org/officeDocument/2006/relationships/slide" Target="slides/slide16.xml" Id="rId17" /><Relationship Type="http://schemas.openxmlformats.org/officeDocument/2006/relationships/slide" Target="slides/slide24.xml" Id="rId25" /><Relationship Type="http://schemas.openxmlformats.org/officeDocument/2006/relationships/tableStyles" Target="tableStyles.xml" Id="rId33" /><Relationship Type="http://schemas.openxmlformats.org/officeDocument/2006/relationships/slide" Target="slides/slide1.xml" Id="rId2" /><Relationship Type="http://schemas.openxmlformats.org/officeDocument/2006/relationships/slide" Target="slides/slide15.xml" Id="rId16" /><Relationship Type="http://schemas.openxmlformats.org/officeDocument/2006/relationships/slide" Target="slides/slide19.xml" Id="rId20" /><Relationship Type="http://schemas.openxmlformats.org/officeDocument/2006/relationships/handoutMaster" Target="handoutMasters/handoutMaster1.xml" Id="rId29" /><Relationship Type="http://schemas.openxmlformats.org/officeDocument/2006/relationships/slideMaster" Target="slideMasters/slideMaster1.xml" Id="rId1" /><Relationship Type="http://schemas.openxmlformats.org/officeDocument/2006/relationships/slide" Target="slides/slide5.xml" Id="rId6" /><Relationship Type="http://schemas.openxmlformats.org/officeDocument/2006/relationships/slide" Target="slides/slide10.xml" Id="rId11" /><Relationship Type="http://schemas.openxmlformats.org/officeDocument/2006/relationships/slide" Target="slides/slide23.xml" Id="rId24" /><Relationship Type="http://schemas.openxmlformats.org/officeDocument/2006/relationships/theme" Target="theme/theme1.xml" Id="rId32" /><Relationship Type="http://schemas.openxmlformats.org/officeDocument/2006/relationships/slide" Target="slides/slide4.xml" Id="rId5" /><Relationship Type="http://schemas.openxmlformats.org/officeDocument/2006/relationships/slide" Target="slides/slide14.xml" Id="rId15" /><Relationship Type="http://schemas.openxmlformats.org/officeDocument/2006/relationships/slide" Target="slides/slide22.xml" Id="rId23" /><Relationship Type="http://schemas.openxmlformats.org/officeDocument/2006/relationships/notesMaster" Target="notesMasters/notesMaster1.xml" Id="rId28" /><Relationship Type="http://schemas.openxmlformats.org/officeDocument/2006/relationships/slide" Target="slides/slide9.xml" Id="rId10" /><Relationship Type="http://schemas.openxmlformats.org/officeDocument/2006/relationships/slide" Target="slides/slide18.xml" Id="rId19" /><Relationship Type="http://schemas.openxmlformats.org/officeDocument/2006/relationships/viewProps" Target="viewProps.xml" Id="rId31" /><Relationship Type="http://schemas.openxmlformats.org/officeDocument/2006/relationships/slide" Target="slides/slide3.xml" Id="rId4" /><Relationship Type="http://schemas.openxmlformats.org/officeDocument/2006/relationships/slide" Target="slides/slide8.xml" Id="rId9" /><Relationship Type="http://schemas.openxmlformats.org/officeDocument/2006/relationships/slide" Target="slides/slide13.xml" Id="rId14" /><Relationship Type="http://schemas.openxmlformats.org/officeDocument/2006/relationships/slide" Target="slides/slide21.xml" Id="rId22" /><Relationship Type="http://schemas.openxmlformats.org/officeDocument/2006/relationships/slide" Target="slides/slide26.xml" Id="rId27" /><Relationship Type="http://schemas.openxmlformats.org/officeDocument/2006/relationships/presProps" Target="presProps.xml" Id="rId30" /><Relationship Type="http://schemas.openxmlformats.org/officeDocument/2006/relationships/slide" Target="slides/slide7.xml" Id="rId8" /></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0CC64AAE-6FFD-153F-286A-8A7C21B8533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4" name="Espace réservé du pied de page 3">
            <a:extLst>
              <a:ext uri="{FF2B5EF4-FFF2-40B4-BE49-F238E27FC236}">
                <a16:creationId xmlns:a16="http://schemas.microsoft.com/office/drawing/2014/main" id="{302DD141-F159-894E-046B-A20B77E33D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A3E3FE09-64CD-C4DB-511C-5D901AA6CF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CFD7AD-7E74-8B4F-A70E-F4D123AC6D43}" type="slidenum">
              <a:rPr lang="fr-FR" smtClean="0"/>
              <a:t>‹N°›</a:t>
            </a:fld>
            <a:endParaRPr lang="fr-FR"/>
          </a:p>
        </p:txBody>
      </p:sp>
    </p:spTree>
    <p:extLst>
      <p:ext uri="{BB962C8B-B14F-4D97-AF65-F5344CB8AC3E}">
        <p14:creationId xmlns:p14="http://schemas.microsoft.com/office/powerpoint/2010/main" val="14884708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4D5140-3897-0D4F-BB4D-73004D3B64C1}" type="datetimeFigureOut">
              <a:rPr lang="fr-FR" smtClean="0"/>
              <a:t>15/07/2026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fr-FR"/>
              <a:t>Modifier les styles du texte du masque
Deuxième niveau
Troisième niveau
Quatrième niveau
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1A67D2-5768-B042-840E-368E65D25346}" type="slidenum">
              <a:rPr lang="fr-FR" smtClean="0"/>
              <a:t>‹N°›</a:t>
            </a:fld>
            <a:endParaRPr lang="fr-FR"/>
          </a:p>
        </p:txBody>
      </p:sp>
    </p:spTree>
    <p:extLst>
      <p:ext uri="{BB962C8B-B14F-4D97-AF65-F5344CB8AC3E}">
        <p14:creationId xmlns:p14="http://schemas.microsoft.com/office/powerpoint/2010/main" val="120726883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11A67D2-5768-B042-840E-368E65D25346}" type="slidenum">
              <a:rPr lang="fr-FR" smtClean="0"/>
              <a:t>22</a:t>
            </a:fld>
            <a:endParaRPr lang="fr-FR"/>
          </a:p>
        </p:txBody>
      </p:sp>
    </p:spTree>
    <p:extLst>
      <p:ext uri="{BB962C8B-B14F-4D97-AF65-F5344CB8AC3E}">
        <p14:creationId xmlns:p14="http://schemas.microsoft.com/office/powerpoint/2010/main" val="663418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8E2D8-5225-EE59-ABC5-BE851F003D2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4312AA4-86AC-AB05-3B58-946CA84DDB0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723537D-CCC8-2DDD-0129-2F95D292F3A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36B5BD4-35B9-815B-56C1-C6B67449616A}"/>
              </a:ext>
            </a:extLst>
          </p:cNvPr>
          <p:cNvSpPr>
            <a:spLocks noGrp="1"/>
          </p:cNvSpPr>
          <p:nvPr>
            <p:ph type="sldNum" sz="quarter" idx="5"/>
          </p:nvPr>
        </p:nvSpPr>
        <p:spPr/>
        <p:txBody>
          <a:bodyPr/>
          <a:lstStyle/>
          <a:p>
            <a:fld id="{111A67D2-5768-B042-840E-368E65D25346}" type="slidenum">
              <a:rPr lang="fr-FR" smtClean="0"/>
              <a:t>23</a:t>
            </a:fld>
            <a:endParaRPr lang="fr-FR"/>
          </a:p>
        </p:txBody>
      </p:sp>
    </p:spTree>
    <p:extLst>
      <p:ext uri="{BB962C8B-B14F-4D97-AF65-F5344CB8AC3E}">
        <p14:creationId xmlns:p14="http://schemas.microsoft.com/office/powerpoint/2010/main" val="1805447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67F58-1308-6185-57C2-02F50969709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3F5082F-AD1A-8504-CD37-E9013E3C095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C2D486A-34B9-6662-41FB-3095A34A5FB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4F7E79F-9A19-0DC7-8E85-E3AAD18E0178}"/>
              </a:ext>
            </a:extLst>
          </p:cNvPr>
          <p:cNvSpPr>
            <a:spLocks noGrp="1"/>
          </p:cNvSpPr>
          <p:nvPr>
            <p:ph type="sldNum" sz="quarter" idx="5"/>
          </p:nvPr>
        </p:nvSpPr>
        <p:spPr/>
        <p:txBody>
          <a:bodyPr/>
          <a:lstStyle/>
          <a:p>
            <a:fld id="{111A67D2-5768-B042-840E-368E65D25346}" type="slidenum">
              <a:rPr lang="fr-FR" smtClean="0"/>
              <a:t>24</a:t>
            </a:fld>
            <a:endParaRPr lang="fr-FR"/>
          </a:p>
        </p:txBody>
      </p:sp>
    </p:spTree>
    <p:extLst>
      <p:ext uri="{BB962C8B-B14F-4D97-AF65-F5344CB8AC3E}">
        <p14:creationId xmlns:p14="http://schemas.microsoft.com/office/powerpoint/2010/main" val="2943895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FE5AB-A939-09E9-5DFE-C342ECD1990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983FB17-D2B2-7ABB-4A38-E9998E2D1F6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AE0B716-CE41-0F13-B5AE-D2F01D5749C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85D36C7-AEC7-C3C2-B7ED-CF7D43DD53CF}"/>
              </a:ext>
            </a:extLst>
          </p:cNvPr>
          <p:cNvSpPr>
            <a:spLocks noGrp="1"/>
          </p:cNvSpPr>
          <p:nvPr>
            <p:ph type="sldNum" sz="quarter" idx="5"/>
          </p:nvPr>
        </p:nvSpPr>
        <p:spPr/>
        <p:txBody>
          <a:bodyPr/>
          <a:lstStyle/>
          <a:p>
            <a:fld id="{111A67D2-5768-B042-840E-368E65D25346}" type="slidenum">
              <a:rPr lang="fr-FR" smtClean="0"/>
              <a:t>25</a:t>
            </a:fld>
            <a:endParaRPr lang="fr-FR"/>
          </a:p>
        </p:txBody>
      </p:sp>
    </p:spTree>
    <p:extLst>
      <p:ext uri="{BB962C8B-B14F-4D97-AF65-F5344CB8AC3E}">
        <p14:creationId xmlns:p14="http://schemas.microsoft.com/office/powerpoint/2010/main" val="19933665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287636"/>
            <a:ext cx="6858000" cy="488265"/>
          </a:xfrm>
        </p:spPr>
        <p:txBody>
          <a:bodyPr anchor="b">
            <a:normAutofit/>
          </a:bodyPr>
          <a:lstStyle>
            <a:lvl1pPr algn="l">
              <a:defRPr sz="2300"/>
            </a:lvl1pPr>
          </a:lstStyle>
          <a:p>
            <a:r>
              <a:rPr lang="fr-FR" dirty="0"/>
              <a:t>Modifiez le style du titre</a:t>
            </a:r>
            <a:endParaRPr lang="en-US" dirty="0"/>
          </a:p>
        </p:txBody>
      </p:sp>
      <p:sp>
        <p:nvSpPr>
          <p:cNvPr id="3" name="Subtitle 2"/>
          <p:cNvSpPr>
            <a:spLocks noGrp="1"/>
          </p:cNvSpPr>
          <p:nvPr>
            <p:ph type="subTitle" idx="1"/>
          </p:nvPr>
        </p:nvSpPr>
        <p:spPr>
          <a:xfrm>
            <a:off x="1143000" y="1930711"/>
            <a:ext cx="6858000" cy="1241822"/>
          </a:xfrm>
        </p:spPr>
        <p:txBody>
          <a:bodyPr>
            <a:normAutofit/>
          </a:bodyPr>
          <a:lstStyle>
            <a:lvl1pPr marL="285750" indent="-285750" algn="l">
              <a:buFontTx/>
              <a:buBlip>
                <a:blip r:embed="rId2"/>
              </a:buBlip>
              <a:defRPr sz="16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dirty="0"/>
              <a:t>Modifiez le style des sous-titres du masque</a:t>
            </a:r>
            <a:endParaRPr lang="en-US" dirty="0"/>
          </a:p>
        </p:txBody>
      </p:sp>
    </p:spTree>
    <p:extLst>
      <p:ext uri="{BB962C8B-B14F-4D97-AF65-F5344CB8AC3E}">
        <p14:creationId xmlns:p14="http://schemas.microsoft.com/office/powerpoint/2010/main" val="1290262784"/>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85F20E-5A56-0C91-8612-1B26E9A7F63C}"/>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BA1287D7-456A-9747-254B-3181F93C2261}"/>
              </a:ext>
            </a:extLst>
          </p:cNvPr>
          <p:cNvSpPr>
            <a:spLocks noGrp="1"/>
          </p:cNvSpPr>
          <p:nvPr>
            <p:ph type="sldNum" sz="quarter" idx="10"/>
          </p:nvPr>
        </p:nvSpPr>
        <p:spPr>
          <a:xfrm>
            <a:off x="7977768" y="4767733"/>
            <a:ext cx="1063709" cy="273844"/>
          </a:xfrm>
          <a:prstGeom prst="rect">
            <a:avLst/>
          </a:prstGeom>
        </p:spPr>
        <p:txBody>
          <a:bodyPr/>
          <a:lstStyle/>
          <a:p>
            <a:fld id="{A1CEC9DB-CC49-2A40-92D0-8246E14C007E}" type="slidenum">
              <a:rPr lang="fr-FR" smtClean="0"/>
              <a:pPr/>
              <a:t>‹N°›</a:t>
            </a:fld>
            <a:endParaRPr lang="fr-FR" dirty="0">
              <a:solidFill>
                <a:schemeClr val="bg1"/>
              </a:solidFill>
            </a:endParaRPr>
          </a:p>
        </p:txBody>
      </p:sp>
      <p:sp>
        <p:nvSpPr>
          <p:cNvPr id="4" name="Rectangle 3">
            <a:extLst>
              <a:ext uri="{FF2B5EF4-FFF2-40B4-BE49-F238E27FC236}">
                <a16:creationId xmlns:a16="http://schemas.microsoft.com/office/drawing/2014/main" id="{D15B4205-32CF-58BD-0138-7D48336FADE0}"/>
              </a:ext>
            </a:extLst>
          </p:cNvPr>
          <p:cNvSpPr/>
          <p:nvPr userDrawn="1"/>
        </p:nvSpPr>
        <p:spPr>
          <a:xfrm>
            <a:off x="0" y="0"/>
            <a:ext cx="9144000" cy="5143500"/>
          </a:xfrm>
          <a:prstGeom prst="rect">
            <a:avLst/>
          </a:prstGeom>
          <a:solidFill>
            <a:srgbClr val="612D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81943290"/>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1080654"/>
            <a:ext cx="7886700" cy="462395"/>
          </a:xfrm>
        </p:spPr>
        <p:txBody>
          <a:bodyPr anchor="b">
            <a:normAutofit/>
          </a:bodyPr>
          <a:lstStyle>
            <a:lvl1pPr>
              <a:defRPr sz="2300"/>
            </a:lvl1pPr>
          </a:lstStyle>
          <a:p>
            <a:r>
              <a:rPr lang="fr-FR"/>
              <a:t>Modifiez le style du titre</a:t>
            </a:r>
            <a:endParaRPr lang="en-US" dirty="0"/>
          </a:p>
        </p:txBody>
      </p:sp>
      <p:sp>
        <p:nvSpPr>
          <p:cNvPr id="3" name="Content Placeholder 2"/>
          <p:cNvSpPr>
            <a:spLocks noGrp="1"/>
          </p:cNvSpPr>
          <p:nvPr>
            <p:ph idx="1"/>
          </p:nvPr>
        </p:nvSpPr>
        <p:spPr>
          <a:xfrm>
            <a:off x="3887391" y="1647431"/>
            <a:ext cx="4629150" cy="2274665"/>
          </a:xfrm>
        </p:spPr>
        <p:txBody>
          <a:bodyPr>
            <a:normAutofit/>
          </a:bodyPr>
          <a:lstStyle>
            <a:lvl1pPr>
              <a:defRPr sz="13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dirty="0"/>
              <a:t>Modifier les styles du texte du masque
Deuxième niveau
Troisième niveau
Quatrième niveau
Cinquième niveau</a:t>
            </a:r>
            <a:endParaRPr lang="en-US" dirty="0"/>
          </a:p>
        </p:txBody>
      </p:sp>
      <p:sp>
        <p:nvSpPr>
          <p:cNvPr id="4" name="Text Placeholder 3"/>
          <p:cNvSpPr>
            <a:spLocks noGrp="1"/>
          </p:cNvSpPr>
          <p:nvPr>
            <p:ph type="body" sz="half" idx="2"/>
          </p:nvPr>
        </p:nvSpPr>
        <p:spPr>
          <a:xfrm>
            <a:off x="629841" y="1663962"/>
            <a:ext cx="2949178" cy="139663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dirty="0"/>
              <a:t>Modifier les styles du texte du masque
Deuxième niveau
Troisième niveau
Quatrième niveau
Cinquième niveau</a:t>
            </a:r>
            <a:endParaRPr lang="en-US" dirty="0"/>
          </a:p>
        </p:txBody>
      </p:sp>
      <p:sp>
        <p:nvSpPr>
          <p:cNvPr id="7" name="Slide Number Placeholder 6"/>
          <p:cNvSpPr>
            <a:spLocks noGrp="1"/>
          </p:cNvSpPr>
          <p:nvPr>
            <p:ph type="sldNum" sz="quarter" idx="12"/>
          </p:nvPr>
        </p:nvSpPr>
        <p:spPr>
          <a:xfrm>
            <a:off x="7977768" y="4767733"/>
            <a:ext cx="1063709" cy="273844"/>
          </a:xfrm>
          <a:prstGeom prst="rect">
            <a:avLst/>
          </a:prstGeom>
        </p:spPr>
        <p:txBody>
          <a:bodyPr/>
          <a:lstStyle>
            <a:lvl1pPr>
              <a:defRPr>
                <a:solidFill>
                  <a:schemeClr val="bg1"/>
                </a:solidFill>
              </a:defRPr>
            </a:lvl1pPr>
          </a:lstStyle>
          <a:p>
            <a:fld id="{A1CEC9DB-CC49-2A40-92D0-8246E14C007E}" type="slidenum">
              <a:rPr lang="fr-FR" smtClean="0"/>
              <a:pPr/>
              <a:t>‹N°›</a:t>
            </a:fld>
            <a:endParaRPr lang="fr-FR" dirty="0"/>
          </a:p>
        </p:txBody>
      </p:sp>
    </p:spTree>
    <p:extLst>
      <p:ext uri="{BB962C8B-B14F-4D97-AF65-F5344CB8AC3E}">
        <p14:creationId xmlns:p14="http://schemas.microsoft.com/office/powerpoint/2010/main" val="4201323702"/>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1080654"/>
            <a:ext cx="7886700" cy="462395"/>
          </a:xfrm>
        </p:spPr>
        <p:txBody>
          <a:bodyPr anchor="b">
            <a:normAutofit/>
          </a:bodyPr>
          <a:lstStyle>
            <a:lvl1pPr>
              <a:defRPr sz="23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1739534"/>
            <a:ext cx="4629150" cy="2250576"/>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dirty="0"/>
              <a:t>Cliquez sur l'icône pour ajouter une image</a:t>
            </a:r>
            <a:endParaRPr lang="en-US" dirty="0"/>
          </a:p>
        </p:txBody>
      </p:sp>
      <p:sp>
        <p:nvSpPr>
          <p:cNvPr id="4" name="Text Placeholder 3"/>
          <p:cNvSpPr>
            <a:spLocks noGrp="1"/>
          </p:cNvSpPr>
          <p:nvPr>
            <p:ph type="body" sz="half" idx="2"/>
          </p:nvPr>
        </p:nvSpPr>
        <p:spPr>
          <a:xfrm>
            <a:off x="629841" y="1739534"/>
            <a:ext cx="2949178" cy="2250575"/>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dirty="0"/>
              <a:t>Modifier les styles du texte du masque
Deuxième niveau
Troisième niveau
Quatrième niveau
Cinquième niveau</a:t>
            </a:r>
            <a:endParaRPr lang="en-US" dirty="0"/>
          </a:p>
        </p:txBody>
      </p:sp>
      <p:sp>
        <p:nvSpPr>
          <p:cNvPr id="7" name="Slide Number Placeholder 6"/>
          <p:cNvSpPr>
            <a:spLocks noGrp="1"/>
          </p:cNvSpPr>
          <p:nvPr>
            <p:ph type="sldNum" sz="quarter" idx="12"/>
          </p:nvPr>
        </p:nvSpPr>
        <p:spPr>
          <a:xfrm>
            <a:off x="7977768" y="4767733"/>
            <a:ext cx="1063709" cy="273844"/>
          </a:xfrm>
          <a:prstGeom prst="rect">
            <a:avLst/>
          </a:prstGeom>
        </p:spPr>
        <p:txBody>
          <a:bodyPr/>
          <a:lstStyle/>
          <a:p>
            <a:fld id="{A1CEC9DB-CC49-2A40-92D0-8246E14C007E}" type="slidenum">
              <a:rPr lang="fr-FR" smtClean="0"/>
              <a:t>‹N°›</a:t>
            </a:fld>
            <a:endParaRPr lang="fr-FR"/>
          </a:p>
        </p:txBody>
      </p:sp>
    </p:spTree>
    <p:extLst>
      <p:ext uri="{BB962C8B-B14F-4D97-AF65-F5344CB8AC3E}">
        <p14:creationId xmlns:p14="http://schemas.microsoft.com/office/powerpoint/2010/main" val="2466732297"/>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3EBF3D7-ECA9-911F-AE41-7EB48EAB20C6}"/>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025368B6-328C-29D5-A99F-6B486B408037}"/>
              </a:ext>
            </a:extLst>
          </p:cNvPr>
          <p:cNvSpPr>
            <a:spLocks noGrp="1"/>
          </p:cNvSpPr>
          <p:nvPr>
            <p:ph type="sldNum" sz="quarter" idx="10"/>
          </p:nvPr>
        </p:nvSpPr>
        <p:spPr>
          <a:xfrm>
            <a:off x="7977768" y="4767733"/>
            <a:ext cx="1063709" cy="273844"/>
          </a:xfrm>
          <a:prstGeom prst="rect">
            <a:avLst/>
          </a:prstGeom>
        </p:spPr>
        <p:txBody>
          <a:bodyPr/>
          <a:lstStyle/>
          <a:p>
            <a:fld id="{A1CEC9DB-CC49-2A40-92D0-8246E14C007E}" type="slidenum">
              <a:rPr lang="fr-FR" smtClean="0"/>
              <a:pPr/>
              <a:t>‹N°›</a:t>
            </a:fld>
            <a:endParaRPr lang="fr-FR" dirty="0">
              <a:solidFill>
                <a:schemeClr val="bg1"/>
              </a:solidFill>
            </a:endParaRPr>
          </a:p>
        </p:txBody>
      </p:sp>
      <p:sp>
        <p:nvSpPr>
          <p:cNvPr id="4" name="Rectangle 3">
            <a:extLst>
              <a:ext uri="{FF2B5EF4-FFF2-40B4-BE49-F238E27FC236}">
                <a16:creationId xmlns:a16="http://schemas.microsoft.com/office/drawing/2014/main" id="{41CA6EEE-3E5C-19F2-1847-A363C53FF84F}"/>
              </a:ext>
            </a:extLst>
          </p:cNvPr>
          <p:cNvSpPr>
            <a:spLocks/>
          </p:cNvSpPr>
          <p:nvPr userDrawn="1"/>
        </p:nvSpPr>
        <p:spPr>
          <a:xfrm>
            <a:off x="1" y="0"/>
            <a:ext cx="9144000"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Graphique 4">
            <a:extLst>
              <a:ext uri="{FF2B5EF4-FFF2-40B4-BE49-F238E27FC236}">
                <a16:creationId xmlns:a16="http://schemas.microsoft.com/office/drawing/2014/main" id="{08C7BFA2-69F8-166B-9A44-E57322FFE2A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52374" y="341481"/>
            <a:ext cx="889284" cy="367388"/>
          </a:xfrm>
          <a:prstGeom prst="rect">
            <a:avLst/>
          </a:prstGeom>
        </p:spPr>
      </p:pic>
      <p:cxnSp>
        <p:nvCxnSpPr>
          <p:cNvPr id="6" name="Connecteur droit 5">
            <a:extLst>
              <a:ext uri="{FF2B5EF4-FFF2-40B4-BE49-F238E27FC236}">
                <a16:creationId xmlns:a16="http://schemas.microsoft.com/office/drawing/2014/main" id="{B5778AB3-ED8C-5418-4FB9-3D095AB85F93}"/>
              </a:ext>
            </a:extLst>
          </p:cNvPr>
          <p:cNvCxnSpPr>
            <a:cxnSpLocks/>
          </p:cNvCxnSpPr>
          <p:nvPr userDrawn="1"/>
        </p:nvCxnSpPr>
        <p:spPr>
          <a:xfrm>
            <a:off x="352374" y="4734866"/>
            <a:ext cx="8387365" cy="0"/>
          </a:xfrm>
          <a:prstGeom prst="line">
            <a:avLst/>
          </a:prstGeom>
          <a:ln w="12700">
            <a:solidFill>
              <a:schemeClr val="bg1"/>
            </a:solidFill>
          </a:ln>
        </p:spPr>
        <p:style>
          <a:lnRef idx="1">
            <a:schemeClr val="dk1"/>
          </a:lnRef>
          <a:fillRef idx="0">
            <a:schemeClr val="dk1"/>
          </a:fillRef>
          <a:effectRef idx="0">
            <a:schemeClr val="dk1"/>
          </a:effectRef>
          <a:fontRef idx="minor">
            <a:schemeClr val="tx1"/>
          </a:fontRef>
        </p:style>
      </p:cxnSp>
      <p:pic>
        <p:nvPicPr>
          <p:cNvPr id="7" name="Graphique 6">
            <a:extLst>
              <a:ext uri="{FF2B5EF4-FFF2-40B4-BE49-F238E27FC236}">
                <a16:creationId xmlns:a16="http://schemas.microsoft.com/office/drawing/2014/main" id="{97DE6F1D-AC0B-2D69-3FDD-997B3EFB73BC}"/>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25215" y="-13081"/>
            <a:ext cx="2921000" cy="2933700"/>
          </a:xfrm>
          <a:prstGeom prst="rect">
            <a:avLst/>
          </a:prstGeom>
        </p:spPr>
      </p:pic>
    </p:spTree>
    <p:extLst>
      <p:ext uri="{BB962C8B-B14F-4D97-AF65-F5344CB8AC3E}">
        <p14:creationId xmlns:p14="http://schemas.microsoft.com/office/powerpoint/2010/main" val="51314875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628650" y="1349605"/>
            <a:ext cx="7886700" cy="429187"/>
          </a:xfrm>
        </p:spPr>
        <p:txBody>
          <a:bodyPr/>
          <a:lstStyle/>
          <a:p>
            <a:r>
              <a:rPr lang="fr-FR"/>
              <a:t>Modifiez le style du titre</a:t>
            </a:r>
            <a:endParaRPr lang="en-US" dirty="0"/>
          </a:p>
        </p:txBody>
      </p:sp>
      <p:sp>
        <p:nvSpPr>
          <p:cNvPr id="3" name="Content Placeholder 2"/>
          <p:cNvSpPr>
            <a:spLocks noGrp="1"/>
          </p:cNvSpPr>
          <p:nvPr>
            <p:ph idx="1"/>
          </p:nvPr>
        </p:nvSpPr>
        <p:spPr>
          <a:xfrm>
            <a:off x="628650" y="1879996"/>
            <a:ext cx="7886700" cy="2004315"/>
          </a:xfrm>
        </p:spPr>
        <p:txBody>
          <a:bodyPr/>
          <a:lstStyle/>
          <a:p>
            <a:pPr lvl="0"/>
            <a:r>
              <a:rPr lang="fr-FR" dirty="0"/>
              <a:t>Modifier les styles du texte du masque
Deuxième niveau
Troisième niveau
Quatrième niveau
Cinquième niveau</a:t>
            </a:r>
            <a:endParaRPr lang="en-US" dirty="0"/>
          </a:p>
        </p:txBody>
      </p:sp>
      <p:sp>
        <p:nvSpPr>
          <p:cNvPr id="6" name="Slide Number Placeholder 5"/>
          <p:cNvSpPr>
            <a:spLocks noGrp="1"/>
          </p:cNvSpPr>
          <p:nvPr>
            <p:ph type="sldNum" sz="quarter" idx="12"/>
          </p:nvPr>
        </p:nvSpPr>
        <p:spPr>
          <a:xfrm>
            <a:off x="7977768" y="4767733"/>
            <a:ext cx="1063709" cy="273844"/>
          </a:xfrm>
          <a:prstGeom prst="rect">
            <a:avLst/>
          </a:prstGeom>
        </p:spPr>
        <p:txBody>
          <a:bodyPr/>
          <a:lstStyle/>
          <a:p>
            <a:fld id="{A1CEC9DB-CC49-2A40-92D0-8246E14C007E}" type="slidenum">
              <a:rPr lang="fr-FR" smtClean="0"/>
              <a:t>‹N°›</a:t>
            </a:fld>
            <a:endParaRPr lang="fr-FR"/>
          </a:p>
        </p:txBody>
      </p:sp>
    </p:spTree>
    <p:extLst>
      <p:ext uri="{BB962C8B-B14F-4D97-AF65-F5344CB8AC3E}">
        <p14:creationId xmlns:p14="http://schemas.microsoft.com/office/powerpoint/2010/main" val="705386275"/>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455812"/>
          </a:xfrm>
        </p:spPr>
        <p:txBody>
          <a:bodyPr anchor="b"/>
          <a:lstStyle>
            <a:lvl1pPr>
              <a:defRPr sz="2300"/>
            </a:lvl1pPr>
          </a:lstStyle>
          <a:p>
            <a:r>
              <a:rPr lang="fr-FR" dirty="0"/>
              <a:t>Modifiez le style du titre</a:t>
            </a:r>
            <a:endParaRPr lang="en-US" dirty="0"/>
          </a:p>
        </p:txBody>
      </p:sp>
      <p:sp>
        <p:nvSpPr>
          <p:cNvPr id="3" name="Text Placeholder 2"/>
          <p:cNvSpPr>
            <a:spLocks noGrp="1"/>
          </p:cNvSpPr>
          <p:nvPr>
            <p:ph type="body" idx="1"/>
          </p:nvPr>
        </p:nvSpPr>
        <p:spPr>
          <a:xfrm>
            <a:off x="623888" y="1930693"/>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dirty="0"/>
              <a:t>Modifier les styles du texte du masque
Deuxième niveau
Troisième niveau
Quatrième niveau
Cinquième niveau</a:t>
            </a:r>
            <a:endParaRPr lang="en-US" dirty="0"/>
          </a:p>
        </p:txBody>
      </p:sp>
      <p:sp>
        <p:nvSpPr>
          <p:cNvPr id="6" name="Slide Number Placeholder 5"/>
          <p:cNvSpPr>
            <a:spLocks noGrp="1"/>
          </p:cNvSpPr>
          <p:nvPr>
            <p:ph type="sldNum" sz="quarter" idx="12"/>
          </p:nvPr>
        </p:nvSpPr>
        <p:spPr>
          <a:xfrm>
            <a:off x="7977768" y="4767733"/>
            <a:ext cx="1063709" cy="273844"/>
          </a:xfrm>
          <a:prstGeom prst="rect">
            <a:avLst/>
          </a:prstGeom>
        </p:spPr>
        <p:txBody>
          <a:bodyPr/>
          <a:lstStyle/>
          <a:p>
            <a:fld id="{A1CEC9DB-CC49-2A40-92D0-8246E14C007E}" type="slidenum">
              <a:rPr lang="fr-FR" smtClean="0"/>
              <a:t>‹N°›</a:t>
            </a:fld>
            <a:endParaRPr lang="fr-FR"/>
          </a:p>
        </p:txBody>
      </p:sp>
    </p:spTree>
    <p:extLst>
      <p:ext uri="{BB962C8B-B14F-4D97-AF65-F5344CB8AC3E}">
        <p14:creationId xmlns:p14="http://schemas.microsoft.com/office/powerpoint/2010/main" val="3028961118"/>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628650" y="1339384"/>
            <a:ext cx="7886700" cy="391174"/>
          </a:xfrm>
        </p:spPr>
        <p:txBody>
          <a:bodyPr>
            <a:noAutofit/>
          </a:bodyPr>
          <a:lstStyle>
            <a:lvl1pPr>
              <a:defRPr sz="2300"/>
            </a:lvl1pPr>
          </a:lstStyle>
          <a:p>
            <a:r>
              <a:rPr lang="fr-FR" dirty="0"/>
              <a:t>Modifiez le style du titre</a:t>
            </a:r>
            <a:endParaRPr lang="en-US" dirty="0"/>
          </a:p>
        </p:txBody>
      </p:sp>
      <p:sp>
        <p:nvSpPr>
          <p:cNvPr id="3" name="Content Placeholder 2"/>
          <p:cNvSpPr>
            <a:spLocks noGrp="1"/>
          </p:cNvSpPr>
          <p:nvPr>
            <p:ph sz="half" idx="1"/>
          </p:nvPr>
        </p:nvSpPr>
        <p:spPr>
          <a:xfrm>
            <a:off x="628650" y="1979307"/>
            <a:ext cx="3886200" cy="1814319"/>
          </a:xfrm>
        </p:spPr>
        <p:txBody>
          <a:bodyPr/>
          <a:lstStyle/>
          <a:p>
            <a:pPr lvl="0"/>
            <a:r>
              <a:rPr lang="fr-FR" dirty="0"/>
              <a:t>Modifier les styles du texte du masque
Deuxième niveau
Troisième niveau
Quatrième niveau
Cinquième niveau</a:t>
            </a:r>
            <a:endParaRPr lang="en-US" dirty="0"/>
          </a:p>
        </p:txBody>
      </p:sp>
      <p:sp>
        <p:nvSpPr>
          <p:cNvPr id="4" name="Content Placeholder 3"/>
          <p:cNvSpPr>
            <a:spLocks noGrp="1"/>
          </p:cNvSpPr>
          <p:nvPr>
            <p:ph sz="half" idx="2"/>
          </p:nvPr>
        </p:nvSpPr>
        <p:spPr>
          <a:xfrm>
            <a:off x="4629150" y="1979307"/>
            <a:ext cx="3886200" cy="1814320"/>
          </a:xfrm>
        </p:spPr>
        <p:txBody>
          <a:bodyPr/>
          <a:lstStyle/>
          <a:p>
            <a:pPr lvl="0"/>
            <a:r>
              <a:rPr lang="fr-FR" dirty="0"/>
              <a:t>Modifier les styles du texte du masque
Deuxième niveau
Troisième niveau
Quatrième niveau
Cinquième niveau</a:t>
            </a:r>
            <a:endParaRPr lang="en-US" dirty="0"/>
          </a:p>
        </p:txBody>
      </p:sp>
      <p:sp>
        <p:nvSpPr>
          <p:cNvPr id="7" name="Slide Number Placeholder 6"/>
          <p:cNvSpPr>
            <a:spLocks noGrp="1"/>
          </p:cNvSpPr>
          <p:nvPr>
            <p:ph type="sldNum" sz="quarter" idx="12"/>
          </p:nvPr>
        </p:nvSpPr>
        <p:spPr>
          <a:xfrm>
            <a:off x="7977768" y="4767733"/>
            <a:ext cx="1063709" cy="273844"/>
          </a:xfrm>
          <a:prstGeom prst="rect">
            <a:avLst/>
          </a:prstGeom>
        </p:spPr>
        <p:txBody>
          <a:bodyPr/>
          <a:lstStyle>
            <a:lvl1pPr>
              <a:defRPr b="1" i="0">
                <a:latin typeface="Noka Semibold" pitchFamily="2" charset="77"/>
              </a:defRPr>
            </a:lvl1pPr>
          </a:lstStyle>
          <a:p>
            <a:fld id="{A1CEC9DB-CC49-2A40-92D0-8246E14C007E}" type="slidenum">
              <a:rPr lang="fr-FR" smtClean="0"/>
              <a:pPr/>
              <a:t>‹N°›</a:t>
            </a:fld>
            <a:endParaRPr lang="fr-FR" dirty="0"/>
          </a:p>
        </p:txBody>
      </p:sp>
    </p:spTree>
    <p:extLst>
      <p:ext uri="{BB962C8B-B14F-4D97-AF65-F5344CB8AC3E}">
        <p14:creationId xmlns:p14="http://schemas.microsoft.com/office/powerpoint/2010/main" val="3825199183"/>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628650" y="1105117"/>
            <a:ext cx="7886700" cy="436516"/>
          </a:xfrm>
        </p:spPr>
        <p:txBody>
          <a:bodyPr/>
          <a:lstStyle/>
          <a:p>
            <a:r>
              <a:rPr lang="fr-FR"/>
              <a:t>Modifiez le style du titre</a:t>
            </a:r>
            <a:endParaRPr lang="en-US" dirty="0"/>
          </a:p>
        </p:txBody>
      </p:sp>
      <p:sp>
        <p:nvSpPr>
          <p:cNvPr id="5" name="Slide Number Placeholder 4"/>
          <p:cNvSpPr>
            <a:spLocks noGrp="1"/>
          </p:cNvSpPr>
          <p:nvPr>
            <p:ph type="sldNum" sz="quarter" idx="12"/>
          </p:nvPr>
        </p:nvSpPr>
        <p:spPr>
          <a:xfrm>
            <a:off x="7977768" y="4767733"/>
            <a:ext cx="1063709" cy="273844"/>
          </a:xfrm>
          <a:prstGeom prst="rect">
            <a:avLst/>
          </a:prstGeom>
        </p:spPr>
        <p:txBody>
          <a:bodyPr/>
          <a:lstStyle>
            <a:lvl1pPr>
              <a:defRPr b="1" i="0">
                <a:latin typeface="Noka Semibold" pitchFamily="2" charset="77"/>
              </a:defRPr>
            </a:lvl1pPr>
          </a:lstStyle>
          <a:p>
            <a:fld id="{A1CEC9DB-CC49-2A40-92D0-8246E14C007E}" type="slidenum">
              <a:rPr lang="fr-FR" smtClean="0"/>
              <a:pPr/>
              <a:t>‹N°›</a:t>
            </a:fld>
            <a:endParaRPr lang="fr-FR" dirty="0"/>
          </a:p>
        </p:txBody>
      </p:sp>
    </p:spTree>
    <p:extLst>
      <p:ext uri="{BB962C8B-B14F-4D97-AF65-F5344CB8AC3E}">
        <p14:creationId xmlns:p14="http://schemas.microsoft.com/office/powerpoint/2010/main" val="57021099"/>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Couvertur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7977768" y="4767733"/>
            <a:ext cx="1063709" cy="273844"/>
          </a:xfrm>
          <a:prstGeom prst="rect">
            <a:avLst/>
          </a:prstGeom>
        </p:spPr>
        <p:txBody>
          <a:bodyPr/>
          <a:lstStyle>
            <a:lvl1pPr>
              <a:defRPr>
                <a:solidFill>
                  <a:schemeClr val="bg1"/>
                </a:solidFill>
                <a:latin typeface="Aptos" panose="020B0004020202020204" pitchFamily="34" charset="0"/>
              </a:defRPr>
            </a:lvl1pPr>
          </a:lstStyle>
          <a:p>
            <a:fld id="{A1CEC9DB-CC49-2A40-92D0-8246E14C007E}" type="slidenum">
              <a:rPr lang="fr-FR" smtClean="0"/>
              <a:pPr/>
              <a:t>‹N°›</a:t>
            </a:fld>
            <a:endParaRPr lang="fr-FR" dirty="0">
              <a:latin typeface="Aptos" panose="020B0004020202020204" pitchFamily="34" charset="0"/>
            </a:endParaRPr>
          </a:p>
        </p:txBody>
      </p:sp>
      <p:sp>
        <p:nvSpPr>
          <p:cNvPr id="7" name="Rectangle 6">
            <a:extLst>
              <a:ext uri="{FF2B5EF4-FFF2-40B4-BE49-F238E27FC236}">
                <a16:creationId xmlns:a16="http://schemas.microsoft.com/office/drawing/2014/main" id="{451923B9-A5DF-4504-C0AE-B8C88493DDD8}"/>
              </a:ext>
            </a:extLst>
          </p:cNvPr>
          <p:cNvSpPr>
            <a:spLocks/>
          </p:cNvSpPr>
          <p:nvPr userDrawn="1"/>
        </p:nvSpPr>
        <p:spPr>
          <a:xfrm>
            <a:off x="1" y="0"/>
            <a:ext cx="9144000"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Graphique 9">
            <a:extLst>
              <a:ext uri="{FF2B5EF4-FFF2-40B4-BE49-F238E27FC236}">
                <a16:creationId xmlns:a16="http://schemas.microsoft.com/office/drawing/2014/main" id="{106FEDF5-3FD5-CA41-EDD1-31CD2786948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52374" y="341481"/>
            <a:ext cx="889284" cy="367388"/>
          </a:xfrm>
          <a:prstGeom prst="rect">
            <a:avLst/>
          </a:prstGeom>
        </p:spPr>
      </p:pic>
      <p:cxnSp>
        <p:nvCxnSpPr>
          <p:cNvPr id="11" name="Connecteur droit 10">
            <a:extLst>
              <a:ext uri="{FF2B5EF4-FFF2-40B4-BE49-F238E27FC236}">
                <a16:creationId xmlns:a16="http://schemas.microsoft.com/office/drawing/2014/main" id="{B207CAE6-A889-C250-D44C-7D04776281AF}"/>
              </a:ext>
            </a:extLst>
          </p:cNvPr>
          <p:cNvCxnSpPr>
            <a:cxnSpLocks/>
          </p:cNvCxnSpPr>
          <p:nvPr userDrawn="1"/>
        </p:nvCxnSpPr>
        <p:spPr>
          <a:xfrm>
            <a:off x="352374" y="4734866"/>
            <a:ext cx="8387365" cy="0"/>
          </a:xfrm>
          <a:prstGeom prst="line">
            <a:avLst/>
          </a:prstGeom>
          <a:ln w="12700">
            <a:solidFill>
              <a:schemeClr val="bg1"/>
            </a:solidFill>
          </a:ln>
        </p:spPr>
        <p:style>
          <a:lnRef idx="1">
            <a:schemeClr val="dk1"/>
          </a:lnRef>
          <a:fillRef idx="0">
            <a:schemeClr val="dk1"/>
          </a:fillRef>
          <a:effectRef idx="0">
            <a:schemeClr val="dk1"/>
          </a:effectRef>
          <a:fontRef idx="minor">
            <a:schemeClr val="tx1"/>
          </a:fontRef>
        </p:style>
      </p:cxnSp>
      <p:pic>
        <p:nvPicPr>
          <p:cNvPr id="12" name="Graphique 11">
            <a:extLst>
              <a:ext uri="{FF2B5EF4-FFF2-40B4-BE49-F238E27FC236}">
                <a16:creationId xmlns:a16="http://schemas.microsoft.com/office/drawing/2014/main" id="{70DD17E0-01BE-61CE-120F-76C4D64B4873}"/>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25215" y="-13081"/>
            <a:ext cx="2921000" cy="2933700"/>
          </a:xfrm>
          <a:prstGeom prst="rect">
            <a:avLst/>
          </a:prstGeom>
        </p:spPr>
      </p:pic>
    </p:spTree>
    <p:extLst>
      <p:ext uri="{BB962C8B-B14F-4D97-AF65-F5344CB8AC3E}">
        <p14:creationId xmlns:p14="http://schemas.microsoft.com/office/powerpoint/2010/main" val="3788131535"/>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F9AD810-1690-3C18-321B-163731E75E8E}"/>
              </a:ext>
            </a:extLst>
          </p:cNvPr>
          <p:cNvSpPr>
            <a:spLocks noGrp="1" noRot="1" noMove="1" noResize="1" noEditPoints="1" noAdjustHandles="1" noChangeArrowheads="1" noChangeShapeType="1"/>
          </p:cNvSpPr>
          <p:nvPr userDrawn="1"/>
        </p:nvSpPr>
        <p:spPr>
          <a:xfrm>
            <a:off x="0" y="0"/>
            <a:ext cx="91440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n>
                <a:noFill/>
              </a:ln>
            </a:endParaRPr>
          </a:p>
        </p:txBody>
      </p:sp>
      <p:pic>
        <p:nvPicPr>
          <p:cNvPr id="10" name="Image 9" descr="Une image contenant Graphique, créativité&#10;&#10;Le contenu généré par l’IA peut être incorrect.">
            <a:extLst>
              <a:ext uri="{FF2B5EF4-FFF2-40B4-BE49-F238E27FC236}">
                <a16:creationId xmlns:a16="http://schemas.microsoft.com/office/drawing/2014/main" id="{7EF3D6D8-25DE-5A1C-53C1-06B72E7AC16D}"/>
              </a:ext>
            </a:extLst>
          </p:cNvPr>
          <p:cNvPicPr>
            <a:picLocks noChangeAspect="1"/>
          </p:cNvPicPr>
          <p:nvPr userDrawn="1"/>
        </p:nvPicPr>
        <p:blipFill>
          <a:blip r:embed="rId2"/>
          <a:stretch>
            <a:fillRect/>
          </a:stretch>
        </p:blipFill>
        <p:spPr>
          <a:xfrm>
            <a:off x="6502400" y="5195"/>
            <a:ext cx="2641600" cy="5133109"/>
          </a:xfrm>
          <a:prstGeom prst="rect">
            <a:avLst/>
          </a:prstGeom>
        </p:spPr>
      </p:pic>
      <p:pic>
        <p:nvPicPr>
          <p:cNvPr id="12" name="Graphique 11">
            <a:extLst>
              <a:ext uri="{FF2B5EF4-FFF2-40B4-BE49-F238E27FC236}">
                <a16:creationId xmlns:a16="http://schemas.microsoft.com/office/drawing/2014/main" id="{29A00B82-1AEC-374D-B059-228E3A0A842B}"/>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52374" y="341481"/>
            <a:ext cx="889284" cy="367388"/>
          </a:xfrm>
          <a:prstGeom prst="rect">
            <a:avLst/>
          </a:prstGeom>
        </p:spPr>
      </p:pic>
    </p:spTree>
    <p:extLst>
      <p:ext uri="{BB962C8B-B14F-4D97-AF65-F5344CB8AC3E}">
        <p14:creationId xmlns:p14="http://schemas.microsoft.com/office/powerpoint/2010/main" val="246497983"/>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B9497FFC-B2EA-BCCD-2D16-5A1813CF832D}"/>
              </a:ext>
            </a:extLst>
          </p:cNvPr>
          <p:cNvSpPr>
            <a:spLocks noGrp="1"/>
          </p:cNvSpPr>
          <p:nvPr>
            <p:ph type="sldNum" sz="quarter" idx="10"/>
          </p:nvPr>
        </p:nvSpPr>
        <p:spPr>
          <a:xfrm>
            <a:off x="7977768" y="4767733"/>
            <a:ext cx="1063709" cy="273844"/>
          </a:xfrm>
          <a:prstGeom prst="rect">
            <a:avLst/>
          </a:prstGeom>
        </p:spPr>
        <p:txBody>
          <a:bodyPr/>
          <a:lstStyle/>
          <a:p>
            <a:fld id="{A1CEC9DB-CC49-2A40-92D0-8246E14C007E}" type="slidenum">
              <a:rPr lang="fr-FR" smtClean="0"/>
              <a:pPr/>
              <a:t>‹N°›</a:t>
            </a:fld>
            <a:endParaRPr lang="fr-FR" dirty="0">
              <a:solidFill>
                <a:schemeClr val="bg1"/>
              </a:solidFill>
            </a:endParaRPr>
          </a:p>
        </p:txBody>
      </p:sp>
      <p:sp>
        <p:nvSpPr>
          <p:cNvPr id="4" name="Google Shape;52;p1">
            <a:extLst>
              <a:ext uri="{FF2B5EF4-FFF2-40B4-BE49-F238E27FC236}">
                <a16:creationId xmlns:a16="http://schemas.microsoft.com/office/drawing/2014/main" id="{D263FDDE-C225-3A47-96EF-22BE9A0CE2AF}"/>
              </a:ext>
            </a:extLst>
          </p:cNvPr>
          <p:cNvSpPr/>
          <p:nvPr userDrawn="1"/>
        </p:nvSpPr>
        <p:spPr>
          <a:xfrm>
            <a:off x="0" y="0"/>
            <a:ext cx="9144000" cy="5143500"/>
          </a:xfrm>
          <a:prstGeom prst="rect">
            <a:avLst/>
          </a:prstGeom>
          <a:solidFill>
            <a:schemeClr val="tx2"/>
          </a:solidFill>
          <a:ln>
            <a:noFill/>
          </a:ln>
        </p:spPr>
        <p:txBody>
          <a:bodyPr spcFirstLastPara="1" wrap="square" lIns="68575" tIns="34275" rIns="68575" bIns="34275" anchor="ctr" anchorCtr="0">
            <a:noAutofit/>
          </a:bodyPr>
          <a:lstStyle/>
          <a:p>
            <a:pPr algn="ctr">
              <a:buSzPts val="1350"/>
            </a:pPr>
            <a:endParaRPr sz="1351">
              <a:solidFill>
                <a:srgbClr val="00A8BF"/>
              </a:solidFill>
              <a:latin typeface="Calibri"/>
              <a:ea typeface="Calibri"/>
              <a:cs typeface="Calibri"/>
              <a:sym typeface="Calibri"/>
            </a:endParaRPr>
          </a:p>
        </p:txBody>
      </p:sp>
      <p:pic>
        <p:nvPicPr>
          <p:cNvPr id="5" name="Graphique 4">
            <a:extLst>
              <a:ext uri="{FF2B5EF4-FFF2-40B4-BE49-F238E27FC236}">
                <a16:creationId xmlns:a16="http://schemas.microsoft.com/office/drawing/2014/main" id="{F34F8C6F-04F9-983F-49FC-291427ECE54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5400000">
            <a:off x="3966608" y="-51378"/>
            <a:ext cx="5246255" cy="5246255"/>
          </a:xfrm>
          <a:prstGeom prst="rect">
            <a:avLst/>
          </a:prstGeom>
        </p:spPr>
      </p:pic>
      <p:pic>
        <p:nvPicPr>
          <p:cNvPr id="7" name="Graphique 6">
            <a:extLst>
              <a:ext uri="{FF2B5EF4-FFF2-40B4-BE49-F238E27FC236}">
                <a16:creationId xmlns:a16="http://schemas.microsoft.com/office/drawing/2014/main" id="{A9C6C3AB-E0D2-D3BA-E703-45FCBEC0CA47}"/>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52374" y="341481"/>
            <a:ext cx="889284" cy="367388"/>
          </a:xfrm>
          <a:prstGeom prst="rect">
            <a:avLst/>
          </a:prstGeom>
        </p:spPr>
      </p:pic>
    </p:spTree>
    <p:extLst>
      <p:ext uri="{BB962C8B-B14F-4D97-AF65-F5344CB8AC3E}">
        <p14:creationId xmlns:p14="http://schemas.microsoft.com/office/powerpoint/2010/main" val="221553873"/>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sv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2922" y="1065522"/>
            <a:ext cx="6719987" cy="498512"/>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622922" y="1870015"/>
            <a:ext cx="6719987" cy="2324530"/>
          </a:xfrm>
          <a:prstGeom prst="rect">
            <a:avLst/>
          </a:prstGeom>
        </p:spPr>
        <p:txBody>
          <a:bodyPr vert="horz" lIns="91440" tIns="45720" rIns="91440" bIns="45720" rtlCol="0">
            <a:normAutofit/>
          </a:bodyPr>
          <a:lstStyle/>
          <a:p>
            <a:pPr lvl="0"/>
            <a:r>
              <a:rPr lang="fr-FR" dirty="0"/>
              <a:t>Modifier les styles du texte du masque
Deuxième niveau
Troisième niveau
Quatrième niveau
Cinquième niveau</a:t>
            </a:r>
            <a:endParaRPr lang="en-US" dirty="0"/>
          </a:p>
        </p:txBody>
      </p:sp>
      <p:pic>
        <p:nvPicPr>
          <p:cNvPr id="15" name="Graphique 14">
            <a:extLst>
              <a:ext uri="{FF2B5EF4-FFF2-40B4-BE49-F238E27FC236}">
                <a16:creationId xmlns:a16="http://schemas.microsoft.com/office/drawing/2014/main" id="{9FA72725-7F7B-6A72-20AA-B1B72573D6CC}"/>
              </a:ext>
            </a:extLst>
          </p:cNvPr>
          <p:cNvPicPr>
            <a:picLocks noChangeAspect="1"/>
          </p:cNvPicPr>
          <p:nvPr userDrawn="1"/>
        </p:nvPicPr>
        <p:blipFill>
          <a:blip>
            <a:extLst>
              <a:ext uri="{96DAC541-7B7A-43D3-8B79-37D633B846F1}">
                <asvg:svgBlip xmlns:asvg="http://schemas.microsoft.com/office/drawing/2016/SVG/main" r:embed="rId14"/>
              </a:ext>
            </a:extLst>
          </a:blip>
          <a:stretch>
            <a:fillRect/>
          </a:stretch>
        </p:blipFill>
        <p:spPr>
          <a:xfrm>
            <a:off x="7767782" y="444214"/>
            <a:ext cx="980686" cy="405149"/>
          </a:xfrm>
          <a:prstGeom prst="rect">
            <a:avLst/>
          </a:prstGeom>
        </p:spPr>
      </p:pic>
      <p:pic>
        <p:nvPicPr>
          <p:cNvPr id="17" name="Graphique 16">
            <a:extLst>
              <a:ext uri="{FF2B5EF4-FFF2-40B4-BE49-F238E27FC236}">
                <a16:creationId xmlns:a16="http://schemas.microsoft.com/office/drawing/2014/main" id="{1ABCC6B2-D165-0E6D-723A-41652AE44F70}"/>
              </a:ext>
            </a:extLst>
          </p:cNvPr>
          <p:cNvPicPr>
            <a:picLocks noChangeAspect="1"/>
          </p:cNvPicPr>
          <p:nvPr userDrawn="1"/>
        </p:nvPicPr>
        <p:blipFill>
          <a:blip>
            <a:extLst>
              <a:ext uri="{96DAC541-7B7A-43D3-8B79-37D633B846F1}">
                <asvg:svgBlip xmlns:asvg="http://schemas.microsoft.com/office/drawing/2016/SVG/main" r:embed="rId15"/>
              </a:ext>
            </a:extLst>
          </a:blip>
          <a:stretch>
            <a:fillRect/>
          </a:stretch>
        </p:blipFill>
        <p:spPr>
          <a:xfrm>
            <a:off x="-9236" y="-9236"/>
            <a:ext cx="1274618" cy="1274618"/>
          </a:xfrm>
          <a:prstGeom prst="rect">
            <a:avLst/>
          </a:prstGeom>
        </p:spPr>
      </p:pic>
    </p:spTree>
    <p:extLst>
      <p:ext uri="{BB962C8B-B14F-4D97-AF65-F5344CB8AC3E}">
        <p14:creationId xmlns:p14="http://schemas.microsoft.com/office/powerpoint/2010/main" val="165817635"/>
      </p:ext>
    </p:extLst>
  </p:cSld>
  <p:clrMap bg1="lt1" tx1="dk1" bg2="lt2" tx2="dk2" accent1="accent1" accent2="accent2" accent3="accent3" accent4="accent4" accent5="accent5" accent6="accent6" hlink="hlink" folHlink="folHlink"/>
  <p:sldLayoutIdLst>
    <p:sldLayoutId id="2147483661" r:id="rId1"/>
    <p:sldLayoutId id="2147483685" r:id="rId2"/>
    <p:sldLayoutId id="2147483662" r:id="rId3"/>
    <p:sldLayoutId id="2147483663" r:id="rId4"/>
    <p:sldLayoutId id="2147483664" r:id="rId5"/>
    <p:sldLayoutId id="2147483666" r:id="rId6"/>
    <p:sldLayoutId id="2147483667" r:id="rId7"/>
    <p:sldLayoutId id="2147483683" r:id="rId8"/>
    <p:sldLayoutId id="2147483682" r:id="rId9"/>
    <p:sldLayoutId id="2147483684" r:id="rId10"/>
    <p:sldLayoutId id="2147483668" r:id="rId11"/>
    <p:sldLayoutId id="2147483669" r:id="rId12"/>
  </p:sldLayoutIdLst>
  <p:transition spd="slow">
    <p:push dir="u"/>
  </p:transition>
  <p:hf hdr="0" ftr="0" dt="0"/>
  <p:txStyles>
    <p:titleStyle>
      <a:lvl1pPr algn="l" defTabSz="685800" rtl="0" eaLnBrk="1" latinLnBrk="0" hangingPunct="1">
        <a:lnSpc>
          <a:spcPct val="90000"/>
        </a:lnSpc>
        <a:spcBef>
          <a:spcPct val="0"/>
        </a:spcBef>
        <a:buNone/>
        <a:defRPr sz="2400" b="1" i="0" kern="1200">
          <a:solidFill>
            <a:schemeClr val="tx2"/>
          </a:solidFill>
          <a:latin typeface=""/>
          <a:ea typeface="+mj-ea"/>
          <a:cs typeface="+mj-cs"/>
        </a:defRPr>
      </a:lvl1pPr>
    </p:titleStyle>
    <p:bodyStyle>
      <a:lvl1pPr marL="171450" indent="-171450" algn="l" defTabSz="685800" rtl="0" eaLnBrk="1" latinLnBrk="0" hangingPunct="1">
        <a:lnSpc>
          <a:spcPct val="90000"/>
        </a:lnSpc>
        <a:spcBef>
          <a:spcPts val="750"/>
        </a:spcBef>
        <a:buClr>
          <a:srgbClr val="27949D"/>
        </a:buClr>
        <a:buFontTx/>
        <a:buBlip>
          <a:blip r:embed="rId16"/>
        </a:buBlip>
        <a:defRPr sz="1300" kern="1200" baseline="0">
          <a:solidFill>
            <a:schemeClr val="tx1"/>
          </a:solidFill>
          <a:latin typeface="Aptos Light" panose="020B0004020202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sv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sv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sv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sv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svg"/><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1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7.svg"/><Relationship Id="rId1" Type="http://schemas.openxmlformats.org/officeDocument/2006/relationships/slideLayout" Target="../slideLayouts/slideLayout1.xml"/><Relationship Id="rId4" Type="http://schemas.openxmlformats.org/officeDocument/2006/relationships/image" Target="../media/image19.svg"/></Relationships>
</file>

<file path=ppt/slides/_rels/slide1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7.svg"/><Relationship Id="rId1" Type="http://schemas.openxmlformats.org/officeDocument/2006/relationships/slideLayout" Target="../slideLayouts/slideLayout1.xml"/><Relationship Id="rId4" Type="http://schemas.openxmlformats.org/officeDocument/2006/relationships/image" Target="../media/image20.svg"/></Relationships>
</file>

<file path=ppt/slides/_rels/slide2.xml.rels><?xml version="1.0" encoding="UTF-8" standalone="yes"?>
<Relationships xmlns="http://schemas.openxmlformats.org/package/2006/relationships"><Relationship Id="rId2" Type="http://schemas.openxmlformats.org/officeDocument/2006/relationships/image" Target="../media/image11.sv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7.svg"/><Relationship Id="rId1" Type="http://schemas.openxmlformats.org/officeDocument/2006/relationships/slideLayout" Target="../slideLayouts/slideLayout1.xml"/><Relationship Id="rId4" Type="http://schemas.openxmlformats.org/officeDocument/2006/relationships/image" Target="../media/image21.svg"/></Relationships>
</file>

<file path=ppt/slides/_rels/slide21.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6.svg"/><Relationship Id="rId5" Type="http://schemas.openxmlformats.org/officeDocument/2006/relationships/image" Target="../media/image25.sv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svg"/></Relationships>
</file>

<file path=ppt/slides/_rels/slide2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5.sv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3.sv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sv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sv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54;p1">
            <a:extLst>
              <a:ext uri="{FF2B5EF4-FFF2-40B4-BE49-F238E27FC236}">
                <a16:creationId xmlns:a16="http://schemas.microsoft.com/office/drawing/2014/main" id="{D7258783-4937-FAD3-A047-B4B8C16E5F06}"/>
              </a:ext>
            </a:extLst>
          </p:cNvPr>
          <p:cNvSpPr txBox="1"/>
          <p:nvPr/>
        </p:nvSpPr>
        <p:spPr>
          <a:xfrm>
            <a:off x="246496" y="3284174"/>
            <a:ext cx="6146489" cy="1323399"/>
          </a:xfrm>
          <a:prstGeom prst="rect">
            <a:avLst/>
          </a:prstGeom>
          <a:noFill/>
          <a:ln>
            <a:noFill/>
          </a:ln>
        </p:spPr>
        <p:txBody>
          <a:bodyPr spcFirstLastPara="1" wrap="square" lIns="91425" tIns="45700" rIns="91425" bIns="45700" anchor="t" anchorCtr="0">
            <a:spAutoFit/>
          </a:bodyPr>
          <a:lstStyle/>
          <a:p>
            <a:pPr>
              <a:buSzPts val="1800"/>
            </a:pPr>
            <a:r>
              <a:rPr lang="fr-FR" sz="4000" b="1" dirty="0">
                <a:solidFill>
                  <a:schemeClr val="lt1"/>
                </a:solidFill>
                <a:latin typeface=""/>
                <a:ea typeface="Open Sans SemiBold"/>
                <a:cs typeface="Open Sans SemiBold"/>
                <a:sym typeface="Open Sans SemiBold"/>
              </a:rPr>
              <a:t>RÉALISER UN MÉDIA,</a:t>
            </a:r>
            <a:br>
              <a:rPr lang="fr-FR" sz="4000" b="1" dirty="0">
                <a:solidFill>
                  <a:schemeClr val="lt1"/>
                </a:solidFill>
                <a:latin typeface=""/>
                <a:ea typeface="Open Sans SemiBold"/>
                <a:cs typeface="Open Sans SemiBold"/>
                <a:sym typeface="Open Sans SemiBold"/>
              </a:rPr>
            </a:br>
            <a:r>
              <a:rPr lang="fr-FR" sz="4000" b="1" dirty="0">
                <a:solidFill>
                  <a:schemeClr val="lt1"/>
                </a:solidFill>
                <a:latin typeface=""/>
                <a:ea typeface="Open Sans SemiBold"/>
                <a:cs typeface="Open Sans SemiBold"/>
                <a:sym typeface="Open Sans SemiBold"/>
              </a:rPr>
              <a:t>CHOISIR UNE POSTURE</a:t>
            </a:r>
          </a:p>
        </p:txBody>
      </p:sp>
      <p:pic>
        <p:nvPicPr>
          <p:cNvPr id="3" name="Graphique 2">
            <a:extLst>
              <a:ext uri="{FF2B5EF4-FFF2-40B4-BE49-F238E27FC236}">
                <a16:creationId xmlns:a16="http://schemas.microsoft.com/office/drawing/2014/main" id="{3181B73A-5186-3747-894D-A3B3C5C2D94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646271" y="358684"/>
            <a:ext cx="1541241" cy="354485"/>
          </a:xfrm>
          <a:prstGeom prst="rect">
            <a:avLst/>
          </a:prstGeom>
        </p:spPr>
      </p:pic>
      <p:pic>
        <p:nvPicPr>
          <p:cNvPr id="8" name="Graphique 7">
            <a:extLst>
              <a:ext uri="{FF2B5EF4-FFF2-40B4-BE49-F238E27FC236}">
                <a16:creationId xmlns:a16="http://schemas.microsoft.com/office/drawing/2014/main" id="{1C5B86D6-C8F2-8BF9-151E-EAD1E202086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441150" y="358683"/>
            <a:ext cx="1591958" cy="354484"/>
          </a:xfrm>
          <a:prstGeom prst="rect">
            <a:avLst/>
          </a:prstGeom>
        </p:spPr>
      </p:pic>
    </p:spTree>
    <p:extLst>
      <p:ext uri="{BB962C8B-B14F-4D97-AF65-F5344CB8AC3E}">
        <p14:creationId xmlns:p14="http://schemas.microsoft.com/office/powerpoint/2010/main" val="2325800314"/>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49849-E44C-212D-42AD-5986B850E06A}"/>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6E36FC48-83E4-FD0C-51F0-5DA852EF5A5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6092E674-7307-6C8C-F97B-78B819DDBFC5}"/>
              </a:ext>
            </a:extLst>
          </p:cNvPr>
          <p:cNvSpPr>
            <a:spLocks noGrp="1"/>
          </p:cNvSpPr>
          <p:nvPr>
            <p:ph type="ctrTitle"/>
          </p:nvPr>
        </p:nvSpPr>
        <p:spPr>
          <a:xfrm>
            <a:off x="585591" y="1763931"/>
            <a:ext cx="4087477" cy="653586"/>
          </a:xfrm>
        </p:spPr>
        <p:txBody>
          <a:bodyPr>
            <a:normAutofit fontScale="90000"/>
          </a:bodyPr>
          <a:lstStyle/>
          <a:p>
            <a:r>
              <a:rPr lang="fr-FR" dirty="0"/>
              <a:t>Veut-on faire rire, pleurer, ressentir des émotions ?</a:t>
            </a:r>
          </a:p>
        </p:txBody>
      </p:sp>
      <p:sp>
        <p:nvSpPr>
          <p:cNvPr id="6" name="Titre 1">
            <a:extLst>
              <a:ext uri="{FF2B5EF4-FFF2-40B4-BE49-F238E27FC236}">
                <a16:creationId xmlns:a16="http://schemas.microsoft.com/office/drawing/2014/main" id="{56FEDA5B-F935-94C4-DEAC-9B7AE88E1859}"/>
              </a:ext>
            </a:extLst>
          </p:cNvPr>
          <p:cNvSpPr txBox="1">
            <a:spLocks/>
          </p:cNvSpPr>
          <p:nvPr/>
        </p:nvSpPr>
        <p:spPr>
          <a:xfrm>
            <a:off x="549375" y="1110343"/>
            <a:ext cx="727162" cy="653587"/>
          </a:xfrm>
          <a:prstGeom prst="rect">
            <a:avLst/>
          </a:prstGeom>
        </p:spPr>
        <p:txBody>
          <a:bodyPr vert="horz" lIns="91440" tIns="45720" rIns="91440" bIns="45720" rtlCol="0" anchor="b">
            <a:normAutofit fontScale="975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8.</a:t>
            </a:r>
          </a:p>
        </p:txBody>
      </p:sp>
      <p:grpSp>
        <p:nvGrpSpPr>
          <p:cNvPr id="3" name="Groupe 2">
            <a:extLst>
              <a:ext uri="{FF2B5EF4-FFF2-40B4-BE49-F238E27FC236}">
                <a16:creationId xmlns:a16="http://schemas.microsoft.com/office/drawing/2014/main" id="{53C4D2EA-FF44-F9DA-8ABF-9541820DFF5C}"/>
              </a:ext>
            </a:extLst>
          </p:cNvPr>
          <p:cNvGrpSpPr/>
          <p:nvPr/>
        </p:nvGrpSpPr>
        <p:grpSpPr>
          <a:xfrm>
            <a:off x="665428" y="2710178"/>
            <a:ext cx="1222217" cy="887805"/>
            <a:chOff x="932507" y="2880698"/>
            <a:chExt cx="1222217" cy="887805"/>
          </a:xfrm>
        </p:grpSpPr>
        <p:sp>
          <p:nvSpPr>
            <p:cNvPr id="9" name="Titre 1">
              <a:extLst>
                <a:ext uri="{FF2B5EF4-FFF2-40B4-BE49-F238E27FC236}">
                  <a16:creationId xmlns:a16="http://schemas.microsoft.com/office/drawing/2014/main" id="{3FD898C7-BAC0-B797-88C7-952DCBAC5AE4}"/>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BD30D87E-17E5-D818-E321-7AE210A24028}"/>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B66703F8-33C3-29DD-F452-1B60B882BD34}"/>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36CA6B84-94FD-58D3-BDFE-47E29D7EE09A}"/>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318818842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66EC31-5F3B-48FE-2C94-2D2F2D81784C}"/>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B4722AE5-D06D-893D-08C5-2EE5F649926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420238C8-932A-3E7D-28C4-20C1BB3FC8F7}"/>
              </a:ext>
            </a:extLst>
          </p:cNvPr>
          <p:cNvSpPr>
            <a:spLocks noGrp="1"/>
          </p:cNvSpPr>
          <p:nvPr>
            <p:ph type="ctrTitle"/>
          </p:nvPr>
        </p:nvSpPr>
        <p:spPr>
          <a:xfrm>
            <a:off x="585591" y="1763931"/>
            <a:ext cx="4087477" cy="380811"/>
          </a:xfrm>
        </p:spPr>
        <p:txBody>
          <a:bodyPr>
            <a:normAutofit fontScale="90000"/>
          </a:bodyPr>
          <a:lstStyle/>
          <a:p>
            <a:r>
              <a:rPr lang="fr-FR" dirty="0"/>
              <a:t>Veut-on parler des injustices ?</a:t>
            </a:r>
          </a:p>
        </p:txBody>
      </p:sp>
      <p:sp>
        <p:nvSpPr>
          <p:cNvPr id="6" name="Titre 1">
            <a:extLst>
              <a:ext uri="{FF2B5EF4-FFF2-40B4-BE49-F238E27FC236}">
                <a16:creationId xmlns:a16="http://schemas.microsoft.com/office/drawing/2014/main" id="{E77C7E11-97FB-6090-AA29-EF49061A08D1}"/>
              </a:ext>
            </a:extLst>
          </p:cNvPr>
          <p:cNvSpPr txBox="1">
            <a:spLocks/>
          </p:cNvSpPr>
          <p:nvPr/>
        </p:nvSpPr>
        <p:spPr>
          <a:xfrm>
            <a:off x="549375" y="1110343"/>
            <a:ext cx="727162" cy="653587"/>
          </a:xfrm>
          <a:prstGeom prst="rect">
            <a:avLst/>
          </a:prstGeom>
        </p:spPr>
        <p:txBody>
          <a:bodyPr vert="horz" lIns="91440" tIns="45720" rIns="91440" bIns="45720" rtlCol="0" anchor="b">
            <a:normAutofit fontScale="975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9.</a:t>
            </a:r>
          </a:p>
        </p:txBody>
      </p:sp>
      <p:grpSp>
        <p:nvGrpSpPr>
          <p:cNvPr id="3" name="Groupe 2">
            <a:extLst>
              <a:ext uri="{FF2B5EF4-FFF2-40B4-BE49-F238E27FC236}">
                <a16:creationId xmlns:a16="http://schemas.microsoft.com/office/drawing/2014/main" id="{4E7B3B9C-71C7-1FE0-2F9F-DABE5F13CD73}"/>
              </a:ext>
            </a:extLst>
          </p:cNvPr>
          <p:cNvGrpSpPr/>
          <p:nvPr/>
        </p:nvGrpSpPr>
        <p:grpSpPr>
          <a:xfrm>
            <a:off x="665428" y="2402360"/>
            <a:ext cx="1222217" cy="887805"/>
            <a:chOff x="932507" y="2880698"/>
            <a:chExt cx="1222217" cy="887805"/>
          </a:xfrm>
        </p:grpSpPr>
        <p:sp>
          <p:nvSpPr>
            <p:cNvPr id="9" name="Titre 1">
              <a:extLst>
                <a:ext uri="{FF2B5EF4-FFF2-40B4-BE49-F238E27FC236}">
                  <a16:creationId xmlns:a16="http://schemas.microsoft.com/office/drawing/2014/main" id="{6607B9A4-BFB1-D048-8FA6-B8CE8D84F0CF}"/>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C05F0A72-CF8F-332E-4B3D-88516F526835}"/>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3FB6E419-6B68-DD97-29E4-6DF336AF8997}"/>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B16AD7F6-796C-57F4-37D7-BD3DC00F3DC2}"/>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295808044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581DB-AE2D-E1F6-E9EC-96FC05D33B7F}"/>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ACCC4351-7DC0-AEAB-6B0A-37D66750E6B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6AF273C0-A330-B754-E06E-3C3D96017BF7}"/>
              </a:ext>
            </a:extLst>
          </p:cNvPr>
          <p:cNvSpPr>
            <a:spLocks noGrp="1"/>
          </p:cNvSpPr>
          <p:nvPr>
            <p:ph type="ctrTitle"/>
          </p:nvPr>
        </p:nvSpPr>
        <p:spPr>
          <a:xfrm>
            <a:off x="585591" y="1763931"/>
            <a:ext cx="4087477" cy="943055"/>
          </a:xfrm>
        </p:spPr>
        <p:txBody>
          <a:bodyPr>
            <a:normAutofit fontScale="90000"/>
          </a:bodyPr>
          <a:lstStyle/>
          <a:p>
            <a:r>
              <a:rPr lang="fr-FR" dirty="0"/>
              <a:t>Veut-on donner des chiffres précis pour prouver ce que l’on dit ?</a:t>
            </a:r>
          </a:p>
        </p:txBody>
      </p:sp>
      <p:sp>
        <p:nvSpPr>
          <p:cNvPr id="6" name="Titre 1">
            <a:extLst>
              <a:ext uri="{FF2B5EF4-FFF2-40B4-BE49-F238E27FC236}">
                <a16:creationId xmlns:a16="http://schemas.microsoft.com/office/drawing/2014/main" id="{8B469F3D-F11A-2D47-1644-DB7D6B793D80}"/>
              </a:ext>
            </a:extLst>
          </p:cNvPr>
          <p:cNvSpPr txBox="1">
            <a:spLocks/>
          </p:cNvSpPr>
          <p:nvPr/>
        </p:nvSpPr>
        <p:spPr>
          <a:xfrm>
            <a:off x="549375" y="1110343"/>
            <a:ext cx="727162" cy="653587"/>
          </a:xfrm>
          <a:prstGeom prst="rect">
            <a:avLst/>
          </a:prstGeom>
        </p:spPr>
        <p:txBody>
          <a:bodyPr vert="horz" lIns="91440" tIns="45720" rIns="91440" bIns="45720" rtlCol="0" anchor="b">
            <a:normAutofit fontScale="82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10.</a:t>
            </a:r>
          </a:p>
        </p:txBody>
      </p:sp>
      <p:grpSp>
        <p:nvGrpSpPr>
          <p:cNvPr id="3" name="Groupe 2">
            <a:extLst>
              <a:ext uri="{FF2B5EF4-FFF2-40B4-BE49-F238E27FC236}">
                <a16:creationId xmlns:a16="http://schemas.microsoft.com/office/drawing/2014/main" id="{E1B04D96-019A-51E7-A168-092E735D07DA}"/>
              </a:ext>
            </a:extLst>
          </p:cNvPr>
          <p:cNvGrpSpPr/>
          <p:nvPr/>
        </p:nvGrpSpPr>
        <p:grpSpPr>
          <a:xfrm>
            <a:off x="665428" y="3009226"/>
            <a:ext cx="1222217" cy="887805"/>
            <a:chOff x="932507" y="2880698"/>
            <a:chExt cx="1222217" cy="887805"/>
          </a:xfrm>
        </p:grpSpPr>
        <p:sp>
          <p:nvSpPr>
            <p:cNvPr id="9" name="Titre 1">
              <a:extLst>
                <a:ext uri="{FF2B5EF4-FFF2-40B4-BE49-F238E27FC236}">
                  <a16:creationId xmlns:a16="http://schemas.microsoft.com/office/drawing/2014/main" id="{1C57D8F6-F697-9C1A-CE99-2C8D7F6171B1}"/>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511561EA-18B3-4CBB-F581-72FB41C65EC3}"/>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89F30A24-E76E-3892-0FEE-1390C4F8CB7D}"/>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C2C9CAE3-91DA-D768-0298-696A22CB187D}"/>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23537550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78FB7-BC8F-34DF-D88E-3B5F393B8922}"/>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B104C5BF-AAC5-881E-5EE7-520F395FA09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1AB802A3-B03B-8718-2F81-4E44C29F9088}"/>
              </a:ext>
            </a:extLst>
          </p:cNvPr>
          <p:cNvSpPr>
            <a:spLocks noGrp="1"/>
          </p:cNvSpPr>
          <p:nvPr>
            <p:ph type="ctrTitle"/>
          </p:nvPr>
        </p:nvSpPr>
        <p:spPr>
          <a:xfrm>
            <a:off x="585591" y="1763932"/>
            <a:ext cx="4087477" cy="725772"/>
          </a:xfrm>
        </p:spPr>
        <p:txBody>
          <a:bodyPr>
            <a:normAutofit/>
          </a:bodyPr>
          <a:lstStyle/>
          <a:p>
            <a:r>
              <a:rPr lang="fr-FR" dirty="0"/>
              <a:t>Veut-on raconter notre monde tel qu’il est ?</a:t>
            </a:r>
          </a:p>
        </p:txBody>
      </p:sp>
      <p:sp>
        <p:nvSpPr>
          <p:cNvPr id="6" name="Titre 1">
            <a:extLst>
              <a:ext uri="{FF2B5EF4-FFF2-40B4-BE49-F238E27FC236}">
                <a16:creationId xmlns:a16="http://schemas.microsoft.com/office/drawing/2014/main" id="{4927ED76-C057-C929-311C-C9E611B0F699}"/>
              </a:ext>
            </a:extLst>
          </p:cNvPr>
          <p:cNvSpPr txBox="1">
            <a:spLocks/>
          </p:cNvSpPr>
          <p:nvPr/>
        </p:nvSpPr>
        <p:spPr>
          <a:xfrm>
            <a:off x="549375" y="1110343"/>
            <a:ext cx="727162" cy="653587"/>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11.</a:t>
            </a:r>
          </a:p>
        </p:txBody>
      </p:sp>
      <p:grpSp>
        <p:nvGrpSpPr>
          <p:cNvPr id="3" name="Groupe 2">
            <a:extLst>
              <a:ext uri="{FF2B5EF4-FFF2-40B4-BE49-F238E27FC236}">
                <a16:creationId xmlns:a16="http://schemas.microsoft.com/office/drawing/2014/main" id="{13DFB75C-E54B-A0F9-E14A-2263560F819F}"/>
              </a:ext>
            </a:extLst>
          </p:cNvPr>
          <p:cNvGrpSpPr/>
          <p:nvPr/>
        </p:nvGrpSpPr>
        <p:grpSpPr>
          <a:xfrm>
            <a:off x="665428" y="2710178"/>
            <a:ext cx="1222217" cy="887805"/>
            <a:chOff x="932507" y="2880698"/>
            <a:chExt cx="1222217" cy="887805"/>
          </a:xfrm>
        </p:grpSpPr>
        <p:sp>
          <p:nvSpPr>
            <p:cNvPr id="9" name="Titre 1">
              <a:extLst>
                <a:ext uri="{FF2B5EF4-FFF2-40B4-BE49-F238E27FC236}">
                  <a16:creationId xmlns:a16="http://schemas.microsoft.com/office/drawing/2014/main" id="{F0AE50DD-0B4C-0EF9-3419-F78FC6D0EF71}"/>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89A16AA6-09E2-4482-B22D-7B47B6A97D4B}"/>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8FE65C20-F6FF-044E-6E46-19001E926089}"/>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5EEA321A-AFC0-9B99-D10E-2263FAF3D966}"/>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1137421814"/>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7BF8C-237F-82E8-5DE0-34FB4A9B05D3}"/>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C9F85C2F-6DE6-FD8B-1BA9-ED49DBD616B5}"/>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32D83A2C-AA9E-65E1-4413-4AAD226E54FC}"/>
              </a:ext>
            </a:extLst>
          </p:cNvPr>
          <p:cNvSpPr>
            <a:spLocks noGrp="1"/>
          </p:cNvSpPr>
          <p:nvPr>
            <p:ph type="ctrTitle"/>
          </p:nvPr>
        </p:nvSpPr>
        <p:spPr>
          <a:xfrm>
            <a:off x="585591" y="1763932"/>
            <a:ext cx="4087477" cy="725772"/>
          </a:xfrm>
        </p:spPr>
        <p:txBody>
          <a:bodyPr>
            <a:normAutofit/>
          </a:bodyPr>
          <a:lstStyle/>
          <a:p>
            <a:r>
              <a:rPr lang="fr-FR" dirty="0"/>
              <a:t>Veut-on inventer un monde imaginaire ?</a:t>
            </a:r>
          </a:p>
        </p:txBody>
      </p:sp>
      <p:sp>
        <p:nvSpPr>
          <p:cNvPr id="6" name="Titre 1">
            <a:extLst>
              <a:ext uri="{FF2B5EF4-FFF2-40B4-BE49-F238E27FC236}">
                <a16:creationId xmlns:a16="http://schemas.microsoft.com/office/drawing/2014/main" id="{7597B7B9-982E-A49A-EAB7-0218DE9B0E16}"/>
              </a:ext>
            </a:extLst>
          </p:cNvPr>
          <p:cNvSpPr txBox="1">
            <a:spLocks/>
          </p:cNvSpPr>
          <p:nvPr/>
        </p:nvSpPr>
        <p:spPr>
          <a:xfrm>
            <a:off x="549375" y="1110343"/>
            <a:ext cx="727162" cy="653587"/>
          </a:xfrm>
          <a:prstGeom prst="rect">
            <a:avLst/>
          </a:prstGeom>
        </p:spPr>
        <p:txBody>
          <a:bodyPr vert="horz" lIns="91440" tIns="45720" rIns="91440" bIns="45720" rtlCol="0" anchor="b">
            <a:normAutofit fontScale="82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12.</a:t>
            </a:r>
          </a:p>
        </p:txBody>
      </p:sp>
      <p:grpSp>
        <p:nvGrpSpPr>
          <p:cNvPr id="3" name="Groupe 2">
            <a:extLst>
              <a:ext uri="{FF2B5EF4-FFF2-40B4-BE49-F238E27FC236}">
                <a16:creationId xmlns:a16="http://schemas.microsoft.com/office/drawing/2014/main" id="{C668BC4D-F990-502D-B991-8E2CDF05B4FE}"/>
              </a:ext>
            </a:extLst>
          </p:cNvPr>
          <p:cNvGrpSpPr/>
          <p:nvPr/>
        </p:nvGrpSpPr>
        <p:grpSpPr>
          <a:xfrm>
            <a:off x="665428" y="2710178"/>
            <a:ext cx="1222217" cy="887805"/>
            <a:chOff x="932507" y="2880698"/>
            <a:chExt cx="1222217" cy="887805"/>
          </a:xfrm>
        </p:grpSpPr>
        <p:sp>
          <p:nvSpPr>
            <p:cNvPr id="9" name="Titre 1">
              <a:extLst>
                <a:ext uri="{FF2B5EF4-FFF2-40B4-BE49-F238E27FC236}">
                  <a16:creationId xmlns:a16="http://schemas.microsoft.com/office/drawing/2014/main" id="{C3F9EA61-F323-7BC6-557A-B9D753B79B8B}"/>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F16D85ED-E673-C0B5-F3C7-A8CB6B636991}"/>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731F331F-813E-4E83-06A3-047FA7746307}"/>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E0132A3E-6E9F-19A2-1952-3B71A2C8A9AE}"/>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1389306032"/>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13671-B18A-81A7-5762-C40924B68FF5}"/>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FCE4FBE4-89E0-A7D1-430D-097B1BB51C4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0110BE78-8A9F-4991-3779-8CBF8D1D10F1}"/>
              </a:ext>
            </a:extLst>
          </p:cNvPr>
          <p:cNvSpPr>
            <a:spLocks noGrp="1"/>
          </p:cNvSpPr>
          <p:nvPr>
            <p:ph type="ctrTitle"/>
          </p:nvPr>
        </p:nvSpPr>
        <p:spPr>
          <a:xfrm>
            <a:off x="585591" y="1763932"/>
            <a:ext cx="4258013" cy="725772"/>
          </a:xfrm>
        </p:spPr>
        <p:txBody>
          <a:bodyPr>
            <a:normAutofit/>
          </a:bodyPr>
          <a:lstStyle/>
          <a:p>
            <a:r>
              <a:rPr lang="fr-FR" dirty="0"/>
              <a:t>Veut-on raconter ce qui doit changer dans notre monde ?</a:t>
            </a:r>
          </a:p>
        </p:txBody>
      </p:sp>
      <p:sp>
        <p:nvSpPr>
          <p:cNvPr id="6" name="Titre 1">
            <a:extLst>
              <a:ext uri="{FF2B5EF4-FFF2-40B4-BE49-F238E27FC236}">
                <a16:creationId xmlns:a16="http://schemas.microsoft.com/office/drawing/2014/main" id="{6AA6CC47-AE91-5A26-B6AA-4B202B062F8A}"/>
              </a:ext>
            </a:extLst>
          </p:cNvPr>
          <p:cNvSpPr txBox="1">
            <a:spLocks/>
          </p:cNvSpPr>
          <p:nvPr/>
        </p:nvSpPr>
        <p:spPr>
          <a:xfrm>
            <a:off x="549375" y="1110343"/>
            <a:ext cx="727162" cy="653587"/>
          </a:xfrm>
          <a:prstGeom prst="rect">
            <a:avLst/>
          </a:prstGeom>
        </p:spPr>
        <p:txBody>
          <a:bodyPr vert="horz" lIns="91440" tIns="45720" rIns="91440" bIns="45720" rtlCol="0" anchor="b">
            <a:normAutofit fontScale="82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13.</a:t>
            </a:r>
          </a:p>
        </p:txBody>
      </p:sp>
      <p:grpSp>
        <p:nvGrpSpPr>
          <p:cNvPr id="3" name="Groupe 2">
            <a:extLst>
              <a:ext uri="{FF2B5EF4-FFF2-40B4-BE49-F238E27FC236}">
                <a16:creationId xmlns:a16="http://schemas.microsoft.com/office/drawing/2014/main" id="{63A24104-5124-A470-4A3C-8D239D039266}"/>
              </a:ext>
            </a:extLst>
          </p:cNvPr>
          <p:cNvGrpSpPr/>
          <p:nvPr/>
        </p:nvGrpSpPr>
        <p:grpSpPr>
          <a:xfrm>
            <a:off x="665428" y="2710178"/>
            <a:ext cx="1222217" cy="887805"/>
            <a:chOff x="932507" y="2880698"/>
            <a:chExt cx="1222217" cy="887805"/>
          </a:xfrm>
        </p:grpSpPr>
        <p:sp>
          <p:nvSpPr>
            <p:cNvPr id="9" name="Titre 1">
              <a:extLst>
                <a:ext uri="{FF2B5EF4-FFF2-40B4-BE49-F238E27FC236}">
                  <a16:creationId xmlns:a16="http://schemas.microsoft.com/office/drawing/2014/main" id="{A62CDF51-2CAA-7EC6-D327-E486D63182E5}"/>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81DE186C-82CB-0BC6-8C41-CBE33FA3D3F3}"/>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32EB9276-6224-7C68-D578-EE4561A33762}"/>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905A3FB3-9A81-817D-3A86-F56A47DA4642}"/>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2535584387"/>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323BC-1D68-D704-1AEB-397841D7446C}"/>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48424096-7922-F187-0784-05C23D50661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E480064B-3B27-3E50-451F-5EB3722E6235}"/>
              </a:ext>
            </a:extLst>
          </p:cNvPr>
          <p:cNvSpPr>
            <a:spLocks noGrp="1"/>
          </p:cNvSpPr>
          <p:nvPr>
            <p:ph type="ctrTitle"/>
          </p:nvPr>
        </p:nvSpPr>
        <p:spPr>
          <a:xfrm>
            <a:off x="585591" y="1763932"/>
            <a:ext cx="4258013" cy="725772"/>
          </a:xfrm>
        </p:spPr>
        <p:txBody>
          <a:bodyPr>
            <a:normAutofit/>
          </a:bodyPr>
          <a:lstStyle/>
          <a:p>
            <a:r>
              <a:rPr lang="fr-FR" dirty="0"/>
              <a:t>Veut-on filmer ou enregistrer une personnalité publique ?</a:t>
            </a:r>
          </a:p>
        </p:txBody>
      </p:sp>
      <p:sp>
        <p:nvSpPr>
          <p:cNvPr id="6" name="Titre 1">
            <a:extLst>
              <a:ext uri="{FF2B5EF4-FFF2-40B4-BE49-F238E27FC236}">
                <a16:creationId xmlns:a16="http://schemas.microsoft.com/office/drawing/2014/main" id="{C67556C0-D7F0-9D65-556E-810617D4C5E7}"/>
              </a:ext>
            </a:extLst>
          </p:cNvPr>
          <p:cNvSpPr txBox="1">
            <a:spLocks/>
          </p:cNvSpPr>
          <p:nvPr/>
        </p:nvSpPr>
        <p:spPr>
          <a:xfrm>
            <a:off x="549375" y="1110343"/>
            <a:ext cx="727162" cy="653587"/>
          </a:xfrm>
          <a:prstGeom prst="rect">
            <a:avLst/>
          </a:prstGeom>
        </p:spPr>
        <p:txBody>
          <a:bodyPr vert="horz" lIns="91440" tIns="45720" rIns="91440" bIns="45720" rtlCol="0" anchor="b">
            <a:normAutofit fontScale="82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14.</a:t>
            </a:r>
          </a:p>
        </p:txBody>
      </p:sp>
      <p:grpSp>
        <p:nvGrpSpPr>
          <p:cNvPr id="3" name="Groupe 2">
            <a:extLst>
              <a:ext uri="{FF2B5EF4-FFF2-40B4-BE49-F238E27FC236}">
                <a16:creationId xmlns:a16="http://schemas.microsoft.com/office/drawing/2014/main" id="{F5BEF46E-36A0-1AA1-44E9-E89363E9E109}"/>
              </a:ext>
            </a:extLst>
          </p:cNvPr>
          <p:cNvGrpSpPr/>
          <p:nvPr/>
        </p:nvGrpSpPr>
        <p:grpSpPr>
          <a:xfrm>
            <a:off x="665428" y="2710178"/>
            <a:ext cx="1222217" cy="887805"/>
            <a:chOff x="932507" y="2880698"/>
            <a:chExt cx="1222217" cy="887805"/>
          </a:xfrm>
        </p:grpSpPr>
        <p:sp>
          <p:nvSpPr>
            <p:cNvPr id="9" name="Titre 1">
              <a:extLst>
                <a:ext uri="{FF2B5EF4-FFF2-40B4-BE49-F238E27FC236}">
                  <a16:creationId xmlns:a16="http://schemas.microsoft.com/office/drawing/2014/main" id="{27D2BDD4-4563-4EFD-B519-18A79A172457}"/>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1E9E44AB-71B1-6640-191D-D71FA6E34672}"/>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4BE6033B-D5FA-3DC3-62D8-ACC80A336646}"/>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B3B2E7F8-DC4F-D615-1D43-DF570A5442F0}"/>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424495603"/>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12;p6">
            <a:extLst>
              <a:ext uri="{FF2B5EF4-FFF2-40B4-BE49-F238E27FC236}">
                <a16:creationId xmlns:a16="http://schemas.microsoft.com/office/drawing/2014/main" id="{D9BD8F81-9ABC-3647-A3C2-481A830DB6D3}"/>
              </a:ext>
            </a:extLst>
          </p:cNvPr>
          <p:cNvSpPr txBox="1"/>
          <p:nvPr/>
        </p:nvSpPr>
        <p:spPr>
          <a:xfrm>
            <a:off x="553483" y="1137374"/>
            <a:ext cx="4971663" cy="358143"/>
          </a:xfrm>
          <a:prstGeom prst="rect">
            <a:avLst/>
          </a:prstGeom>
          <a:noFill/>
          <a:ln>
            <a:noFill/>
          </a:ln>
        </p:spPr>
        <p:txBody>
          <a:bodyPr spcFirstLastPara="1" wrap="square" lIns="91425" tIns="45700" rIns="91425" bIns="45700" anchor="t" anchorCtr="0">
            <a:normAutofit/>
          </a:bodyPr>
          <a:lstStyle/>
          <a:p>
            <a:pPr>
              <a:lnSpc>
                <a:spcPct val="90000"/>
              </a:lnSpc>
              <a:buClr>
                <a:srgbClr val="2BB9C5"/>
              </a:buClr>
              <a:buSzPts val="1800"/>
            </a:pPr>
            <a:r>
              <a:rPr lang="fr-FR" sz="1800" dirty="0">
                <a:solidFill>
                  <a:schemeClr val="tx2"/>
                </a:solidFill>
                <a:latin typeface=""/>
                <a:ea typeface="Open Sans"/>
                <a:cs typeface="Open Sans"/>
                <a:sym typeface="Open Sans"/>
              </a:rPr>
              <a:t>Vous avez (plutôt) répondu </a:t>
            </a:r>
            <a:r>
              <a:rPr lang="fr-FR" sz="1800" b="1" dirty="0">
                <a:solidFill>
                  <a:schemeClr val="tx2"/>
                </a:solidFill>
                <a:latin typeface=""/>
                <a:ea typeface="Open Sans"/>
                <a:cs typeface="Open Sans"/>
                <a:sym typeface="Open Sans"/>
              </a:rPr>
              <a:t>OUI</a:t>
            </a:r>
            <a:r>
              <a:rPr lang="fr-FR" sz="1800" dirty="0">
                <a:solidFill>
                  <a:schemeClr val="tx2"/>
                </a:solidFill>
                <a:latin typeface=""/>
                <a:ea typeface="Open Sans"/>
                <a:cs typeface="Open Sans"/>
                <a:sym typeface="Open Sans"/>
              </a:rPr>
              <a:t> aux questions</a:t>
            </a:r>
            <a:endParaRPr dirty="0">
              <a:solidFill>
                <a:schemeClr val="tx2"/>
              </a:solidFill>
              <a:latin typeface=""/>
              <a:ea typeface="Open Sans"/>
              <a:cs typeface="Open Sans"/>
              <a:sym typeface="Open Sans"/>
            </a:endParaRPr>
          </a:p>
        </p:txBody>
      </p:sp>
      <p:sp>
        <p:nvSpPr>
          <p:cNvPr id="6" name="Google Shape;113;p6">
            <a:extLst>
              <a:ext uri="{FF2B5EF4-FFF2-40B4-BE49-F238E27FC236}">
                <a16:creationId xmlns:a16="http://schemas.microsoft.com/office/drawing/2014/main" id="{116A9388-6446-9946-A200-8D7750858374}"/>
              </a:ext>
            </a:extLst>
          </p:cNvPr>
          <p:cNvSpPr txBox="1"/>
          <p:nvPr/>
        </p:nvSpPr>
        <p:spPr>
          <a:xfrm>
            <a:off x="1092049" y="2398134"/>
            <a:ext cx="2364073" cy="1987886"/>
          </a:xfrm>
          <a:prstGeom prst="rect">
            <a:avLst/>
          </a:prstGeom>
          <a:noFill/>
          <a:ln>
            <a:noFill/>
          </a:ln>
        </p:spPr>
        <p:txBody>
          <a:bodyPr spcFirstLastPara="1" wrap="square" lIns="91425" tIns="45700" rIns="91425" bIns="45700" anchor="t" anchorCtr="0">
            <a:normAutofit/>
          </a:bodyPr>
          <a:lstStyle/>
          <a:p>
            <a:pPr>
              <a:buClr>
                <a:srgbClr val="2D0200"/>
              </a:buClr>
              <a:buSzPts val="1400"/>
            </a:pPr>
            <a:r>
              <a:rPr lang="fr-FR" sz="1800" dirty="0">
                <a:latin typeface="Aptos" panose="020B0004020202020204" pitchFamily="34" charset="0"/>
                <a:ea typeface="Open Sans"/>
                <a:cs typeface="Open Sans"/>
                <a:sym typeface="Open Sans"/>
              </a:rPr>
              <a:t>Il semblerait que votre priorité soit (plutôt) d’</a:t>
            </a:r>
            <a:r>
              <a:rPr lang="fr-FR" sz="1800" b="1" dirty="0">
                <a:solidFill>
                  <a:schemeClr val="tx2"/>
                </a:solidFill>
                <a:latin typeface="Aptos" panose="020B0004020202020204" pitchFamily="34" charset="0"/>
                <a:ea typeface="Open Sans"/>
                <a:cs typeface="Open Sans"/>
                <a:sym typeface="Open Sans"/>
              </a:rPr>
              <a:t>INFORMER</a:t>
            </a:r>
            <a:r>
              <a:rPr lang="fr-FR" sz="1800" dirty="0">
                <a:latin typeface="Aptos" panose="020B0004020202020204" pitchFamily="34" charset="0"/>
                <a:ea typeface="Open Sans"/>
                <a:cs typeface="Open Sans"/>
                <a:sym typeface="Open Sans"/>
              </a:rPr>
              <a:t> le public, à la manière des journalistes.</a:t>
            </a:r>
            <a:endParaRPr sz="1800" dirty="0">
              <a:solidFill>
                <a:srgbClr val="2D0200"/>
              </a:solidFill>
              <a:latin typeface="Open Sans"/>
              <a:ea typeface="Open Sans"/>
              <a:cs typeface="Open Sans"/>
              <a:sym typeface="Open Sans"/>
            </a:endParaRPr>
          </a:p>
          <a:p>
            <a:pPr>
              <a:lnSpc>
                <a:spcPct val="120000"/>
              </a:lnSpc>
              <a:buClr>
                <a:srgbClr val="2D0200"/>
              </a:buClr>
              <a:buSzPts val="1400"/>
            </a:pPr>
            <a:endParaRPr sz="1200" dirty="0">
              <a:solidFill>
                <a:srgbClr val="2D0200"/>
              </a:solidFill>
              <a:latin typeface="Open Sans"/>
              <a:ea typeface="Open Sans"/>
              <a:cs typeface="Open Sans"/>
              <a:sym typeface="Open Sans"/>
            </a:endParaRPr>
          </a:p>
          <a:p>
            <a:pPr>
              <a:lnSpc>
                <a:spcPct val="120000"/>
              </a:lnSpc>
              <a:buClr>
                <a:srgbClr val="2D0200"/>
              </a:buClr>
              <a:buSzPts val="1400"/>
            </a:pPr>
            <a:endParaRPr sz="1200" dirty="0">
              <a:solidFill>
                <a:srgbClr val="2D0200"/>
              </a:solidFill>
              <a:latin typeface="Open Sans"/>
              <a:ea typeface="Open Sans"/>
              <a:cs typeface="Open Sans"/>
              <a:sym typeface="Open Sans"/>
            </a:endParaRPr>
          </a:p>
        </p:txBody>
      </p:sp>
      <p:sp>
        <p:nvSpPr>
          <p:cNvPr id="9" name="Titre 1">
            <a:extLst>
              <a:ext uri="{FF2B5EF4-FFF2-40B4-BE49-F238E27FC236}">
                <a16:creationId xmlns:a16="http://schemas.microsoft.com/office/drawing/2014/main" id="{A4909C3D-D69C-CE49-A93D-EF3464A4ADED}"/>
              </a:ext>
            </a:extLst>
          </p:cNvPr>
          <p:cNvSpPr>
            <a:spLocks noGrp="1"/>
          </p:cNvSpPr>
          <p:nvPr>
            <p:ph type="ctrTitle"/>
          </p:nvPr>
        </p:nvSpPr>
        <p:spPr>
          <a:xfrm>
            <a:off x="553483" y="1495517"/>
            <a:ext cx="4832177" cy="488265"/>
          </a:xfrm>
        </p:spPr>
        <p:txBody>
          <a:bodyPr>
            <a:normAutofit/>
          </a:bodyPr>
          <a:lstStyle/>
          <a:p>
            <a:r>
              <a:rPr lang="fr-FR" dirty="0"/>
              <a:t>1, 4, 5, 7, 10, 11, 13 et 14 ?</a:t>
            </a:r>
          </a:p>
        </p:txBody>
      </p:sp>
      <p:pic>
        <p:nvPicPr>
          <p:cNvPr id="7" name="Graphique 6">
            <a:extLst>
              <a:ext uri="{FF2B5EF4-FFF2-40B4-BE49-F238E27FC236}">
                <a16:creationId xmlns:a16="http://schemas.microsoft.com/office/drawing/2014/main" id="{94B88A92-AAE1-5762-39C8-1F88049762F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flipV="1">
            <a:off x="3911888" y="2177512"/>
            <a:ext cx="3078394" cy="3007682"/>
          </a:xfrm>
          <a:prstGeom prst="rect">
            <a:avLst/>
          </a:prstGeom>
        </p:spPr>
      </p:pic>
      <p:sp>
        <p:nvSpPr>
          <p:cNvPr id="2" name="Google Shape;113;p6">
            <a:extLst>
              <a:ext uri="{FF2B5EF4-FFF2-40B4-BE49-F238E27FC236}">
                <a16:creationId xmlns:a16="http://schemas.microsoft.com/office/drawing/2014/main" id="{1C93BE78-E49A-30DF-4F18-48F06FDFC072}"/>
              </a:ext>
            </a:extLst>
          </p:cNvPr>
          <p:cNvSpPr txBox="1"/>
          <p:nvPr/>
        </p:nvSpPr>
        <p:spPr>
          <a:xfrm>
            <a:off x="4401792" y="2475741"/>
            <a:ext cx="2030280" cy="2270671"/>
          </a:xfrm>
          <a:prstGeom prst="rect">
            <a:avLst/>
          </a:prstGeom>
          <a:noFill/>
          <a:ln>
            <a:noFill/>
          </a:ln>
        </p:spPr>
        <p:txBody>
          <a:bodyPr spcFirstLastPara="1" wrap="square" lIns="91425" tIns="45700" rIns="91425" bIns="45700" anchor="t" anchorCtr="0">
            <a:normAutofit lnSpcReduction="10000"/>
          </a:bodyPr>
          <a:lstStyle/>
          <a:p>
            <a:pPr>
              <a:buClr>
                <a:srgbClr val="2D0200"/>
              </a:buClr>
              <a:buSzPts val="1400"/>
            </a:pPr>
            <a:r>
              <a:rPr lang="fr-FR" sz="1600" dirty="0">
                <a:solidFill>
                  <a:schemeClr val="bg1"/>
                </a:solidFill>
                <a:latin typeface="Aptos" panose="020B0004020202020204" pitchFamily="34" charset="0"/>
                <a:ea typeface="Open Sans"/>
                <a:cs typeface="Open Sans"/>
                <a:sym typeface="Open Sans"/>
              </a:rPr>
              <a:t>Il faudra alors s’intéresser aux règles qui s’imposent aux journalistes : </a:t>
            </a:r>
          </a:p>
          <a:p>
            <a:pPr marL="285750" indent="-285750">
              <a:buClr>
                <a:schemeClr val="bg1"/>
              </a:buClr>
              <a:buSzPct val="70000"/>
              <a:buFont typeface="Courier New" panose="02070309020205020404" pitchFamily="49" charset="0"/>
              <a:buChar char="o"/>
            </a:pPr>
            <a:r>
              <a:rPr lang="fr-FR" sz="1600" dirty="0">
                <a:solidFill>
                  <a:schemeClr val="bg1"/>
                </a:solidFill>
                <a:latin typeface="Aptos" panose="020B0004020202020204" pitchFamily="34" charset="0"/>
                <a:ea typeface="Open Sans"/>
                <a:cs typeface="Open Sans"/>
                <a:sym typeface="Open Sans"/>
              </a:rPr>
              <a:t>fiabilité des infos, </a:t>
            </a:r>
          </a:p>
          <a:p>
            <a:pPr marL="285750" indent="-285750">
              <a:buClr>
                <a:schemeClr val="bg1"/>
              </a:buClr>
              <a:buSzPct val="70000"/>
              <a:buFont typeface="Courier New" panose="02070309020205020404" pitchFamily="49" charset="0"/>
              <a:buChar char="o"/>
            </a:pPr>
            <a:r>
              <a:rPr lang="fr-FR" sz="1600" dirty="0">
                <a:solidFill>
                  <a:schemeClr val="bg1"/>
                </a:solidFill>
                <a:latin typeface="Aptos" panose="020B0004020202020204" pitchFamily="34" charset="0"/>
                <a:ea typeface="Open Sans"/>
                <a:cs typeface="Open Sans"/>
                <a:sym typeface="Open Sans"/>
              </a:rPr>
              <a:t>éthique, </a:t>
            </a:r>
          </a:p>
          <a:p>
            <a:pPr marL="285750" indent="-285750">
              <a:buClr>
                <a:schemeClr val="bg1"/>
              </a:buClr>
              <a:buSzPct val="70000"/>
              <a:buFont typeface="Courier New" panose="02070309020205020404" pitchFamily="49" charset="0"/>
              <a:buChar char="o"/>
            </a:pPr>
            <a:r>
              <a:rPr lang="fr-FR" sz="1600" dirty="0">
                <a:solidFill>
                  <a:schemeClr val="bg1"/>
                </a:solidFill>
                <a:latin typeface="Aptos" panose="020B0004020202020204" pitchFamily="34" charset="0"/>
                <a:ea typeface="Open Sans"/>
                <a:cs typeface="Open Sans"/>
                <a:sym typeface="Open Sans"/>
              </a:rPr>
              <a:t>possibilité de vérifier…</a:t>
            </a:r>
            <a:endParaRPr sz="1600" dirty="0">
              <a:solidFill>
                <a:schemeClr val="bg1"/>
              </a:solidFill>
              <a:latin typeface="Open Sans"/>
              <a:ea typeface="Open Sans"/>
              <a:cs typeface="Open Sans"/>
              <a:sym typeface="Open Sans"/>
            </a:endParaRPr>
          </a:p>
          <a:p>
            <a:pPr>
              <a:lnSpc>
                <a:spcPct val="120000"/>
              </a:lnSpc>
              <a:buClr>
                <a:srgbClr val="2D0200"/>
              </a:buClr>
              <a:buSzPts val="1400"/>
            </a:pPr>
            <a:endParaRPr sz="1200" dirty="0">
              <a:solidFill>
                <a:schemeClr val="bg1"/>
              </a:solidFill>
              <a:latin typeface="Open Sans"/>
              <a:ea typeface="Open Sans"/>
              <a:cs typeface="Open Sans"/>
              <a:sym typeface="Open Sans"/>
            </a:endParaRPr>
          </a:p>
          <a:p>
            <a:pPr>
              <a:lnSpc>
                <a:spcPct val="120000"/>
              </a:lnSpc>
              <a:buClr>
                <a:srgbClr val="2D0200"/>
              </a:buClr>
              <a:buSzPts val="1400"/>
            </a:pPr>
            <a:endParaRPr sz="1200" dirty="0">
              <a:solidFill>
                <a:schemeClr val="bg1"/>
              </a:solidFill>
              <a:latin typeface="Open Sans"/>
              <a:ea typeface="Open Sans"/>
              <a:cs typeface="Open Sans"/>
              <a:sym typeface="Open Sans"/>
            </a:endParaRPr>
          </a:p>
        </p:txBody>
      </p:sp>
      <p:pic>
        <p:nvPicPr>
          <p:cNvPr id="11" name="Graphique 10">
            <a:extLst>
              <a:ext uri="{FF2B5EF4-FFF2-40B4-BE49-F238E27FC236}">
                <a16:creationId xmlns:a16="http://schemas.microsoft.com/office/drawing/2014/main" id="{8882D729-5B8A-E0D0-8E93-DA2BA790CA3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55906" y="2485484"/>
            <a:ext cx="278969" cy="278969"/>
          </a:xfrm>
          <a:prstGeom prst="rect">
            <a:avLst/>
          </a:prstGeom>
        </p:spPr>
      </p:pic>
      <p:pic>
        <p:nvPicPr>
          <p:cNvPr id="13" name="Graphique 12">
            <a:extLst>
              <a:ext uri="{FF2B5EF4-FFF2-40B4-BE49-F238E27FC236}">
                <a16:creationId xmlns:a16="http://schemas.microsoft.com/office/drawing/2014/main" id="{3E619D15-C6BC-FCA2-073A-B96ECC7F28B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734605" y="2301498"/>
            <a:ext cx="3858644" cy="3105415"/>
          </a:xfrm>
          <a:prstGeom prst="rect">
            <a:avLst/>
          </a:prstGeom>
        </p:spPr>
      </p:pic>
    </p:spTree>
    <p:extLst>
      <p:ext uri="{BB962C8B-B14F-4D97-AF65-F5344CB8AC3E}">
        <p14:creationId xmlns:p14="http://schemas.microsoft.com/office/powerpoint/2010/main" val="3321911826"/>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2E1AF-920F-98D0-81F4-630971874D1F}"/>
            </a:ext>
          </a:extLst>
        </p:cNvPr>
        <p:cNvGrpSpPr/>
        <p:nvPr/>
      </p:nvGrpSpPr>
      <p:grpSpPr>
        <a:xfrm>
          <a:off x="0" y="0"/>
          <a:ext cx="0" cy="0"/>
          <a:chOff x="0" y="0"/>
          <a:chExt cx="0" cy="0"/>
        </a:xfrm>
      </p:grpSpPr>
      <p:sp>
        <p:nvSpPr>
          <p:cNvPr id="5" name="Google Shape;112;p6">
            <a:extLst>
              <a:ext uri="{FF2B5EF4-FFF2-40B4-BE49-F238E27FC236}">
                <a16:creationId xmlns:a16="http://schemas.microsoft.com/office/drawing/2014/main" id="{6A979455-FA4E-939C-DC2E-A3A1F5AC32DE}"/>
              </a:ext>
            </a:extLst>
          </p:cNvPr>
          <p:cNvSpPr txBox="1"/>
          <p:nvPr/>
        </p:nvSpPr>
        <p:spPr>
          <a:xfrm>
            <a:off x="553483" y="1137374"/>
            <a:ext cx="4971663" cy="358143"/>
          </a:xfrm>
          <a:prstGeom prst="rect">
            <a:avLst/>
          </a:prstGeom>
          <a:noFill/>
          <a:ln>
            <a:noFill/>
          </a:ln>
        </p:spPr>
        <p:txBody>
          <a:bodyPr spcFirstLastPara="1" wrap="square" lIns="91425" tIns="45700" rIns="91425" bIns="45700" anchor="t" anchorCtr="0">
            <a:normAutofit/>
          </a:bodyPr>
          <a:lstStyle/>
          <a:p>
            <a:pPr>
              <a:lnSpc>
                <a:spcPct val="90000"/>
              </a:lnSpc>
              <a:buClr>
                <a:srgbClr val="2BB9C5"/>
              </a:buClr>
              <a:buSzPts val="1800"/>
            </a:pPr>
            <a:r>
              <a:rPr lang="fr-FR" sz="1800" dirty="0">
                <a:solidFill>
                  <a:schemeClr val="tx2"/>
                </a:solidFill>
                <a:latin typeface=""/>
                <a:ea typeface="Open Sans"/>
                <a:cs typeface="Open Sans"/>
                <a:sym typeface="Open Sans"/>
              </a:rPr>
              <a:t>Vous avez (plutôt) répondu </a:t>
            </a:r>
            <a:r>
              <a:rPr lang="fr-FR" sz="1800" b="1" dirty="0">
                <a:solidFill>
                  <a:schemeClr val="tx2"/>
                </a:solidFill>
                <a:latin typeface=""/>
                <a:ea typeface="Open Sans"/>
                <a:cs typeface="Open Sans"/>
                <a:sym typeface="Open Sans"/>
              </a:rPr>
              <a:t>OUI</a:t>
            </a:r>
            <a:r>
              <a:rPr lang="fr-FR" sz="1800" dirty="0">
                <a:solidFill>
                  <a:schemeClr val="tx2"/>
                </a:solidFill>
                <a:latin typeface=""/>
                <a:ea typeface="Open Sans"/>
                <a:cs typeface="Open Sans"/>
                <a:sym typeface="Open Sans"/>
              </a:rPr>
              <a:t> aux questions</a:t>
            </a:r>
            <a:endParaRPr dirty="0">
              <a:solidFill>
                <a:schemeClr val="tx2"/>
              </a:solidFill>
              <a:latin typeface=""/>
              <a:ea typeface="Open Sans"/>
              <a:cs typeface="Open Sans"/>
              <a:sym typeface="Open Sans"/>
            </a:endParaRPr>
          </a:p>
        </p:txBody>
      </p:sp>
      <p:sp>
        <p:nvSpPr>
          <p:cNvPr id="6" name="Google Shape;113;p6">
            <a:extLst>
              <a:ext uri="{FF2B5EF4-FFF2-40B4-BE49-F238E27FC236}">
                <a16:creationId xmlns:a16="http://schemas.microsoft.com/office/drawing/2014/main" id="{EA1C8040-147E-3D0D-6C10-216711B9B53C}"/>
              </a:ext>
            </a:extLst>
          </p:cNvPr>
          <p:cNvSpPr txBox="1"/>
          <p:nvPr/>
        </p:nvSpPr>
        <p:spPr>
          <a:xfrm>
            <a:off x="1092048" y="2398134"/>
            <a:ext cx="2891016" cy="1918144"/>
          </a:xfrm>
          <a:prstGeom prst="rect">
            <a:avLst/>
          </a:prstGeom>
          <a:noFill/>
          <a:ln>
            <a:noFill/>
          </a:ln>
        </p:spPr>
        <p:txBody>
          <a:bodyPr spcFirstLastPara="1" wrap="square" lIns="91425" tIns="45700" rIns="91425" bIns="45700" anchor="t" anchorCtr="0">
            <a:normAutofit/>
          </a:bodyPr>
          <a:lstStyle/>
          <a:p>
            <a:pPr>
              <a:buClr>
                <a:srgbClr val="2D0200"/>
              </a:buClr>
              <a:buSzPts val="1400"/>
            </a:pPr>
            <a:r>
              <a:rPr lang="fr-FR" sz="1800" dirty="0">
                <a:latin typeface="Aptos" panose="020B0004020202020204" pitchFamily="34" charset="0"/>
                <a:ea typeface="Open Sans"/>
                <a:cs typeface="Open Sans"/>
                <a:sym typeface="Open Sans"/>
              </a:rPr>
              <a:t>Il semblerait que votre priorité soit (plutôt) de </a:t>
            </a:r>
            <a:r>
              <a:rPr lang="fr-FR" sz="1800" b="1" dirty="0">
                <a:solidFill>
                  <a:schemeClr val="tx2"/>
                </a:solidFill>
                <a:latin typeface="Aptos" panose="020B0004020202020204" pitchFamily="34" charset="0"/>
                <a:ea typeface="Open Sans"/>
                <a:cs typeface="Open Sans"/>
                <a:sym typeface="Open Sans"/>
              </a:rPr>
              <a:t>DIVERTIR</a:t>
            </a:r>
            <a:r>
              <a:rPr lang="fr-FR" sz="1800" dirty="0">
                <a:latin typeface="Aptos" panose="020B0004020202020204" pitchFamily="34" charset="0"/>
                <a:ea typeface="Open Sans"/>
                <a:cs typeface="Open Sans"/>
                <a:sym typeface="Open Sans"/>
              </a:rPr>
              <a:t> le public, de lui apporter du rêve, des larmes, de l’amusement.</a:t>
            </a:r>
            <a:endParaRPr sz="1800" dirty="0">
              <a:solidFill>
                <a:srgbClr val="2D0200"/>
              </a:solidFill>
              <a:latin typeface="Open Sans"/>
              <a:ea typeface="Open Sans"/>
              <a:cs typeface="Open Sans"/>
              <a:sym typeface="Open Sans"/>
            </a:endParaRPr>
          </a:p>
          <a:p>
            <a:pPr>
              <a:lnSpc>
                <a:spcPct val="120000"/>
              </a:lnSpc>
              <a:buClr>
                <a:srgbClr val="2D0200"/>
              </a:buClr>
              <a:buSzPts val="1400"/>
            </a:pPr>
            <a:endParaRPr sz="1200" dirty="0">
              <a:solidFill>
                <a:srgbClr val="2D0200"/>
              </a:solidFill>
              <a:latin typeface="Open Sans"/>
              <a:ea typeface="Open Sans"/>
              <a:cs typeface="Open Sans"/>
              <a:sym typeface="Open Sans"/>
            </a:endParaRPr>
          </a:p>
          <a:p>
            <a:pPr>
              <a:lnSpc>
                <a:spcPct val="120000"/>
              </a:lnSpc>
              <a:buClr>
                <a:srgbClr val="2D0200"/>
              </a:buClr>
              <a:buSzPts val="1400"/>
            </a:pPr>
            <a:endParaRPr sz="1200" dirty="0">
              <a:solidFill>
                <a:srgbClr val="2D0200"/>
              </a:solidFill>
              <a:latin typeface="Open Sans"/>
              <a:ea typeface="Open Sans"/>
              <a:cs typeface="Open Sans"/>
              <a:sym typeface="Open Sans"/>
            </a:endParaRPr>
          </a:p>
        </p:txBody>
      </p:sp>
      <p:sp>
        <p:nvSpPr>
          <p:cNvPr id="9" name="Titre 1">
            <a:extLst>
              <a:ext uri="{FF2B5EF4-FFF2-40B4-BE49-F238E27FC236}">
                <a16:creationId xmlns:a16="http://schemas.microsoft.com/office/drawing/2014/main" id="{6D12DD96-5DCA-2FF7-F777-0C789FB0EFBB}"/>
              </a:ext>
            </a:extLst>
          </p:cNvPr>
          <p:cNvSpPr>
            <a:spLocks noGrp="1"/>
          </p:cNvSpPr>
          <p:nvPr>
            <p:ph type="ctrTitle"/>
          </p:nvPr>
        </p:nvSpPr>
        <p:spPr>
          <a:xfrm>
            <a:off x="553483" y="1495517"/>
            <a:ext cx="4832177" cy="488265"/>
          </a:xfrm>
        </p:spPr>
        <p:txBody>
          <a:bodyPr>
            <a:normAutofit/>
          </a:bodyPr>
          <a:lstStyle/>
          <a:p>
            <a:r>
              <a:rPr lang="fr-FR" dirty="0"/>
              <a:t>2, 3, 8, et 12 ?</a:t>
            </a:r>
          </a:p>
        </p:txBody>
      </p:sp>
      <p:pic>
        <p:nvPicPr>
          <p:cNvPr id="11" name="Graphique 10">
            <a:extLst>
              <a:ext uri="{FF2B5EF4-FFF2-40B4-BE49-F238E27FC236}">
                <a16:creationId xmlns:a16="http://schemas.microsoft.com/office/drawing/2014/main" id="{7BD69D5F-21E1-806E-45B8-01B6C112B09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55906" y="2485484"/>
            <a:ext cx="278969" cy="278969"/>
          </a:xfrm>
          <a:prstGeom prst="rect">
            <a:avLst/>
          </a:prstGeom>
        </p:spPr>
      </p:pic>
      <p:pic>
        <p:nvPicPr>
          <p:cNvPr id="8" name="Graphique 7">
            <a:extLst>
              <a:ext uri="{FF2B5EF4-FFF2-40B4-BE49-F238E27FC236}">
                <a16:creationId xmlns:a16="http://schemas.microsoft.com/office/drawing/2014/main" id="{D84D6498-2738-FC54-8514-EC9B6E8CDF4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V="1">
            <a:off x="4178983" y="2177512"/>
            <a:ext cx="3078394" cy="3007682"/>
          </a:xfrm>
          <a:prstGeom prst="rect">
            <a:avLst/>
          </a:prstGeom>
        </p:spPr>
      </p:pic>
      <p:sp>
        <p:nvSpPr>
          <p:cNvPr id="10" name="Google Shape;113;p6">
            <a:extLst>
              <a:ext uri="{FF2B5EF4-FFF2-40B4-BE49-F238E27FC236}">
                <a16:creationId xmlns:a16="http://schemas.microsoft.com/office/drawing/2014/main" id="{F658468B-09C3-21A7-BF9F-E92733F59D0D}"/>
              </a:ext>
            </a:extLst>
          </p:cNvPr>
          <p:cNvSpPr txBox="1"/>
          <p:nvPr/>
        </p:nvSpPr>
        <p:spPr>
          <a:xfrm>
            <a:off x="4632066" y="2485484"/>
            <a:ext cx="1675744" cy="1894781"/>
          </a:xfrm>
          <a:prstGeom prst="rect">
            <a:avLst/>
          </a:prstGeom>
          <a:noFill/>
          <a:ln>
            <a:noFill/>
          </a:ln>
        </p:spPr>
        <p:txBody>
          <a:bodyPr spcFirstLastPara="1" wrap="square" lIns="91425" tIns="45700" rIns="91425" bIns="45700" anchor="t" anchorCtr="0">
            <a:normAutofit/>
          </a:bodyPr>
          <a:lstStyle/>
          <a:p>
            <a:pPr>
              <a:buClr>
                <a:srgbClr val="2D0200"/>
              </a:buClr>
              <a:buSzPts val="1400"/>
            </a:pPr>
            <a:r>
              <a:rPr lang="fr-FR" sz="1600" dirty="0">
                <a:solidFill>
                  <a:schemeClr val="bg1"/>
                </a:solidFill>
                <a:latin typeface="Aptos" panose="020B0004020202020204" pitchFamily="34" charset="0"/>
                <a:ea typeface="Open Sans"/>
                <a:cs typeface="Open Sans"/>
                <a:sym typeface="Open Sans"/>
              </a:rPr>
              <a:t>Documentaire ou fiction, l’important sera de raconter une chouette histoire.</a:t>
            </a:r>
            <a:endParaRPr sz="1200" dirty="0">
              <a:solidFill>
                <a:schemeClr val="bg1"/>
              </a:solidFill>
              <a:latin typeface="Open Sans"/>
              <a:ea typeface="Open Sans"/>
              <a:cs typeface="Open Sans"/>
              <a:sym typeface="Open Sans"/>
            </a:endParaRPr>
          </a:p>
          <a:p>
            <a:pPr>
              <a:lnSpc>
                <a:spcPct val="120000"/>
              </a:lnSpc>
              <a:buClr>
                <a:srgbClr val="2D0200"/>
              </a:buClr>
              <a:buSzPts val="1400"/>
            </a:pPr>
            <a:endParaRPr sz="1200" dirty="0">
              <a:solidFill>
                <a:schemeClr val="bg1"/>
              </a:solidFill>
              <a:latin typeface="Open Sans"/>
              <a:ea typeface="Open Sans"/>
              <a:cs typeface="Open Sans"/>
              <a:sym typeface="Open Sans"/>
            </a:endParaRPr>
          </a:p>
        </p:txBody>
      </p:sp>
      <p:pic>
        <p:nvPicPr>
          <p:cNvPr id="4" name="Graphique 3">
            <a:extLst>
              <a:ext uri="{FF2B5EF4-FFF2-40B4-BE49-F238E27FC236}">
                <a16:creationId xmlns:a16="http://schemas.microsoft.com/office/drawing/2014/main" id="{16CDBAE1-A088-8D69-75DE-5E34CE8891F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753798" y="2177512"/>
            <a:ext cx="3603358" cy="2899962"/>
          </a:xfrm>
          <a:prstGeom prst="rect">
            <a:avLst/>
          </a:prstGeom>
        </p:spPr>
      </p:pic>
    </p:spTree>
    <p:extLst>
      <p:ext uri="{BB962C8B-B14F-4D97-AF65-F5344CB8AC3E}">
        <p14:creationId xmlns:p14="http://schemas.microsoft.com/office/powerpoint/2010/main" val="2321330489"/>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D646C-45B8-47F2-4D3E-0BB97B188236}"/>
            </a:ext>
          </a:extLst>
        </p:cNvPr>
        <p:cNvGrpSpPr/>
        <p:nvPr/>
      </p:nvGrpSpPr>
      <p:grpSpPr>
        <a:xfrm>
          <a:off x="0" y="0"/>
          <a:ext cx="0" cy="0"/>
          <a:chOff x="0" y="0"/>
          <a:chExt cx="0" cy="0"/>
        </a:xfrm>
      </p:grpSpPr>
      <p:sp>
        <p:nvSpPr>
          <p:cNvPr id="5" name="Google Shape;112;p6">
            <a:extLst>
              <a:ext uri="{FF2B5EF4-FFF2-40B4-BE49-F238E27FC236}">
                <a16:creationId xmlns:a16="http://schemas.microsoft.com/office/drawing/2014/main" id="{DA3B5BBA-EDC5-52A5-B0AB-2D84544857CA}"/>
              </a:ext>
            </a:extLst>
          </p:cNvPr>
          <p:cNvSpPr txBox="1"/>
          <p:nvPr/>
        </p:nvSpPr>
        <p:spPr>
          <a:xfrm>
            <a:off x="553483" y="1137374"/>
            <a:ext cx="4971663" cy="358143"/>
          </a:xfrm>
          <a:prstGeom prst="rect">
            <a:avLst/>
          </a:prstGeom>
          <a:noFill/>
          <a:ln>
            <a:noFill/>
          </a:ln>
        </p:spPr>
        <p:txBody>
          <a:bodyPr spcFirstLastPara="1" wrap="square" lIns="91425" tIns="45700" rIns="91425" bIns="45700" anchor="t" anchorCtr="0">
            <a:normAutofit/>
          </a:bodyPr>
          <a:lstStyle/>
          <a:p>
            <a:pPr>
              <a:lnSpc>
                <a:spcPct val="90000"/>
              </a:lnSpc>
              <a:buClr>
                <a:srgbClr val="2BB9C5"/>
              </a:buClr>
              <a:buSzPts val="1800"/>
            </a:pPr>
            <a:r>
              <a:rPr lang="fr-FR" sz="1800" dirty="0">
                <a:solidFill>
                  <a:schemeClr val="tx2"/>
                </a:solidFill>
                <a:latin typeface=""/>
                <a:ea typeface="Open Sans"/>
                <a:cs typeface="Open Sans"/>
                <a:sym typeface="Open Sans"/>
              </a:rPr>
              <a:t>Vous avez (plutôt) répondu </a:t>
            </a:r>
            <a:r>
              <a:rPr lang="fr-FR" sz="1800" b="1" dirty="0">
                <a:solidFill>
                  <a:schemeClr val="tx2"/>
                </a:solidFill>
                <a:latin typeface=""/>
                <a:ea typeface="Open Sans"/>
                <a:cs typeface="Open Sans"/>
                <a:sym typeface="Open Sans"/>
              </a:rPr>
              <a:t>OUI</a:t>
            </a:r>
            <a:r>
              <a:rPr lang="fr-FR" sz="1800" dirty="0">
                <a:solidFill>
                  <a:schemeClr val="tx2"/>
                </a:solidFill>
                <a:latin typeface=""/>
                <a:ea typeface="Open Sans"/>
                <a:cs typeface="Open Sans"/>
                <a:sym typeface="Open Sans"/>
              </a:rPr>
              <a:t> aux questions</a:t>
            </a:r>
            <a:endParaRPr dirty="0">
              <a:solidFill>
                <a:schemeClr val="tx2"/>
              </a:solidFill>
              <a:latin typeface=""/>
              <a:ea typeface="Open Sans"/>
              <a:cs typeface="Open Sans"/>
              <a:sym typeface="Open Sans"/>
            </a:endParaRPr>
          </a:p>
        </p:txBody>
      </p:sp>
      <p:sp>
        <p:nvSpPr>
          <p:cNvPr id="6" name="Google Shape;113;p6">
            <a:extLst>
              <a:ext uri="{FF2B5EF4-FFF2-40B4-BE49-F238E27FC236}">
                <a16:creationId xmlns:a16="http://schemas.microsoft.com/office/drawing/2014/main" id="{E27D3CDB-230A-8FF7-1EFE-9582A285F478}"/>
              </a:ext>
            </a:extLst>
          </p:cNvPr>
          <p:cNvSpPr txBox="1"/>
          <p:nvPr/>
        </p:nvSpPr>
        <p:spPr>
          <a:xfrm>
            <a:off x="1092048" y="2398134"/>
            <a:ext cx="2891016" cy="1918144"/>
          </a:xfrm>
          <a:prstGeom prst="rect">
            <a:avLst/>
          </a:prstGeom>
          <a:noFill/>
          <a:ln>
            <a:noFill/>
          </a:ln>
        </p:spPr>
        <p:txBody>
          <a:bodyPr spcFirstLastPara="1" wrap="square" lIns="91425" tIns="45700" rIns="91425" bIns="45700" anchor="t" anchorCtr="0">
            <a:normAutofit/>
          </a:bodyPr>
          <a:lstStyle/>
          <a:p>
            <a:pPr>
              <a:buClr>
                <a:srgbClr val="2D0200"/>
              </a:buClr>
              <a:buSzPts val="1400"/>
            </a:pPr>
            <a:r>
              <a:rPr lang="fr-FR" sz="1800" dirty="0">
                <a:latin typeface="Aptos" panose="020B0004020202020204" pitchFamily="34" charset="0"/>
                <a:ea typeface="Open Sans"/>
                <a:cs typeface="Open Sans"/>
                <a:sym typeface="Open Sans"/>
              </a:rPr>
              <a:t>Il semblerait que votre priorité soit (plutôt) de </a:t>
            </a:r>
            <a:r>
              <a:rPr lang="fr-FR" sz="1800" b="1" dirty="0">
                <a:solidFill>
                  <a:schemeClr val="tx2"/>
                </a:solidFill>
                <a:latin typeface="Aptos" panose="020B0004020202020204" pitchFamily="34" charset="0"/>
                <a:ea typeface="Open Sans"/>
                <a:cs typeface="Open Sans"/>
                <a:sym typeface="Open Sans"/>
              </a:rPr>
              <a:t>TÉMOIGNER</a:t>
            </a:r>
            <a:r>
              <a:rPr lang="fr-FR" sz="1800" dirty="0">
                <a:latin typeface="Aptos" panose="020B0004020202020204" pitchFamily="34" charset="0"/>
                <a:ea typeface="Open Sans"/>
                <a:cs typeface="Open Sans"/>
                <a:sym typeface="Open Sans"/>
              </a:rPr>
              <a:t> d’une réalité, de raconter votre vérité.</a:t>
            </a:r>
            <a:endParaRPr sz="1800" dirty="0">
              <a:solidFill>
                <a:srgbClr val="2D0200"/>
              </a:solidFill>
              <a:latin typeface="Open Sans"/>
              <a:ea typeface="Open Sans"/>
              <a:cs typeface="Open Sans"/>
              <a:sym typeface="Open Sans"/>
            </a:endParaRPr>
          </a:p>
          <a:p>
            <a:pPr>
              <a:lnSpc>
                <a:spcPct val="120000"/>
              </a:lnSpc>
              <a:buClr>
                <a:srgbClr val="2D0200"/>
              </a:buClr>
              <a:buSzPts val="1400"/>
            </a:pPr>
            <a:endParaRPr sz="1200" dirty="0">
              <a:solidFill>
                <a:srgbClr val="2D0200"/>
              </a:solidFill>
              <a:latin typeface="Open Sans"/>
              <a:ea typeface="Open Sans"/>
              <a:cs typeface="Open Sans"/>
              <a:sym typeface="Open Sans"/>
            </a:endParaRPr>
          </a:p>
          <a:p>
            <a:pPr>
              <a:lnSpc>
                <a:spcPct val="120000"/>
              </a:lnSpc>
              <a:buClr>
                <a:srgbClr val="2D0200"/>
              </a:buClr>
              <a:buSzPts val="1400"/>
            </a:pPr>
            <a:endParaRPr sz="1200" dirty="0">
              <a:solidFill>
                <a:srgbClr val="2D0200"/>
              </a:solidFill>
              <a:latin typeface="Open Sans"/>
              <a:ea typeface="Open Sans"/>
              <a:cs typeface="Open Sans"/>
              <a:sym typeface="Open Sans"/>
            </a:endParaRPr>
          </a:p>
        </p:txBody>
      </p:sp>
      <p:sp>
        <p:nvSpPr>
          <p:cNvPr id="9" name="Titre 1">
            <a:extLst>
              <a:ext uri="{FF2B5EF4-FFF2-40B4-BE49-F238E27FC236}">
                <a16:creationId xmlns:a16="http://schemas.microsoft.com/office/drawing/2014/main" id="{DDB7360D-6E5C-2725-BE11-777129C01D57}"/>
              </a:ext>
            </a:extLst>
          </p:cNvPr>
          <p:cNvSpPr>
            <a:spLocks noGrp="1"/>
          </p:cNvSpPr>
          <p:nvPr>
            <p:ph type="ctrTitle"/>
          </p:nvPr>
        </p:nvSpPr>
        <p:spPr>
          <a:xfrm>
            <a:off x="553483" y="1495517"/>
            <a:ext cx="4832177" cy="488265"/>
          </a:xfrm>
        </p:spPr>
        <p:txBody>
          <a:bodyPr>
            <a:normAutofit/>
          </a:bodyPr>
          <a:lstStyle/>
          <a:p>
            <a:r>
              <a:rPr lang="fr-FR" dirty="0"/>
              <a:t>1, 3, 4, 6, 9, 11 et 13 ?</a:t>
            </a:r>
          </a:p>
        </p:txBody>
      </p:sp>
      <p:pic>
        <p:nvPicPr>
          <p:cNvPr id="11" name="Graphique 10">
            <a:extLst>
              <a:ext uri="{FF2B5EF4-FFF2-40B4-BE49-F238E27FC236}">
                <a16:creationId xmlns:a16="http://schemas.microsoft.com/office/drawing/2014/main" id="{09E9A44A-B667-BD02-50F6-06CE0FE0190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55906" y="2485484"/>
            <a:ext cx="278969" cy="278969"/>
          </a:xfrm>
          <a:prstGeom prst="rect">
            <a:avLst/>
          </a:prstGeom>
        </p:spPr>
      </p:pic>
      <p:pic>
        <p:nvPicPr>
          <p:cNvPr id="3" name="Graphique 2">
            <a:extLst>
              <a:ext uri="{FF2B5EF4-FFF2-40B4-BE49-F238E27FC236}">
                <a16:creationId xmlns:a16="http://schemas.microsoft.com/office/drawing/2014/main" id="{7961840F-9429-1758-CC5D-31DD817CFC5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V="1">
            <a:off x="4178983" y="2177512"/>
            <a:ext cx="3078394" cy="3007682"/>
          </a:xfrm>
          <a:prstGeom prst="rect">
            <a:avLst/>
          </a:prstGeom>
        </p:spPr>
      </p:pic>
      <p:sp>
        <p:nvSpPr>
          <p:cNvPr id="8" name="Google Shape;113;p6">
            <a:extLst>
              <a:ext uri="{FF2B5EF4-FFF2-40B4-BE49-F238E27FC236}">
                <a16:creationId xmlns:a16="http://schemas.microsoft.com/office/drawing/2014/main" id="{F76E2495-C61B-AEC3-89DD-3DB3B684325D}"/>
              </a:ext>
            </a:extLst>
          </p:cNvPr>
          <p:cNvSpPr txBox="1"/>
          <p:nvPr/>
        </p:nvSpPr>
        <p:spPr>
          <a:xfrm>
            <a:off x="4547788" y="2485484"/>
            <a:ext cx="1675744" cy="1894781"/>
          </a:xfrm>
          <a:prstGeom prst="rect">
            <a:avLst/>
          </a:prstGeom>
          <a:noFill/>
          <a:ln>
            <a:noFill/>
          </a:ln>
        </p:spPr>
        <p:txBody>
          <a:bodyPr spcFirstLastPara="1" wrap="square" lIns="91425" tIns="45700" rIns="91425" bIns="45700" anchor="t" anchorCtr="0">
            <a:normAutofit/>
          </a:bodyPr>
          <a:lstStyle/>
          <a:p>
            <a:pPr>
              <a:buClr>
                <a:srgbClr val="2D0200"/>
              </a:buClr>
              <a:buSzPts val="1400"/>
            </a:pPr>
            <a:r>
              <a:rPr lang="fr-FR" sz="1600" dirty="0">
                <a:solidFill>
                  <a:schemeClr val="bg1"/>
                </a:solidFill>
                <a:latin typeface="Aptos" panose="020B0004020202020204" pitchFamily="34" charset="0"/>
                <a:ea typeface="Open Sans"/>
                <a:cs typeface="Open Sans"/>
                <a:sym typeface="Open Sans"/>
              </a:rPr>
              <a:t>Il faudra alors collecter votre parole, votre point de vue sur le monde.</a:t>
            </a:r>
            <a:endParaRPr sz="1200" dirty="0">
              <a:solidFill>
                <a:schemeClr val="bg1"/>
              </a:solidFill>
              <a:latin typeface="Open Sans"/>
              <a:ea typeface="Open Sans"/>
              <a:cs typeface="Open Sans"/>
              <a:sym typeface="Open Sans"/>
            </a:endParaRPr>
          </a:p>
        </p:txBody>
      </p:sp>
      <p:pic>
        <p:nvPicPr>
          <p:cNvPr id="12" name="Graphique 11">
            <a:extLst>
              <a:ext uri="{FF2B5EF4-FFF2-40B4-BE49-F238E27FC236}">
                <a16:creationId xmlns:a16="http://schemas.microsoft.com/office/drawing/2014/main" id="{6B79AD2C-44AA-33B9-0327-5A4D8437267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299725" y="2177512"/>
            <a:ext cx="3737205" cy="3007682"/>
          </a:xfrm>
          <a:prstGeom prst="rect">
            <a:avLst/>
          </a:prstGeom>
        </p:spPr>
      </p:pic>
    </p:spTree>
    <p:extLst>
      <p:ext uri="{BB962C8B-B14F-4D97-AF65-F5344CB8AC3E}">
        <p14:creationId xmlns:p14="http://schemas.microsoft.com/office/powerpoint/2010/main" val="1516969670"/>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65;p2">
            <a:extLst>
              <a:ext uri="{FF2B5EF4-FFF2-40B4-BE49-F238E27FC236}">
                <a16:creationId xmlns:a16="http://schemas.microsoft.com/office/drawing/2014/main" id="{4909C240-AC5C-B009-025D-7E540E58C987}"/>
              </a:ext>
            </a:extLst>
          </p:cNvPr>
          <p:cNvSpPr txBox="1"/>
          <p:nvPr/>
        </p:nvSpPr>
        <p:spPr>
          <a:xfrm>
            <a:off x="1251704" y="1503569"/>
            <a:ext cx="4668642" cy="523180"/>
          </a:xfrm>
          <a:prstGeom prst="rect">
            <a:avLst/>
          </a:prstGeom>
          <a:noFill/>
          <a:ln>
            <a:noFill/>
          </a:ln>
        </p:spPr>
        <p:txBody>
          <a:bodyPr spcFirstLastPara="1" wrap="square" lIns="91425" tIns="45700" rIns="91425" bIns="45700" anchor="t" anchorCtr="0">
            <a:spAutoFit/>
          </a:bodyPr>
          <a:lstStyle/>
          <a:p>
            <a:pPr>
              <a:buSzPts val="2800"/>
            </a:pPr>
            <a:r>
              <a:rPr lang="fr-FR" sz="2800" b="1" dirty="0">
                <a:solidFill>
                  <a:srgbClr val="612DFA"/>
                </a:solidFill>
                <a:latin typeface=""/>
                <a:ea typeface="DM Serif Display"/>
                <a:cs typeface="DM Serif Display"/>
                <a:sym typeface="DM Serif Display"/>
              </a:rPr>
              <a:t>Pour commencer,</a:t>
            </a:r>
            <a:endParaRPr sz="2800" b="1" dirty="0">
              <a:solidFill>
                <a:srgbClr val="612DFA"/>
              </a:solidFill>
              <a:latin typeface=""/>
              <a:ea typeface="DM Serif Display"/>
              <a:cs typeface="DM Serif Display"/>
              <a:sym typeface="DM Serif Display"/>
            </a:endParaRPr>
          </a:p>
        </p:txBody>
      </p:sp>
      <p:sp>
        <p:nvSpPr>
          <p:cNvPr id="2" name="Google Shape;65;p2">
            <a:extLst>
              <a:ext uri="{FF2B5EF4-FFF2-40B4-BE49-F238E27FC236}">
                <a16:creationId xmlns:a16="http://schemas.microsoft.com/office/drawing/2014/main" id="{BAF7026D-CAEC-91BB-EA00-34E2AFF9417B}"/>
              </a:ext>
            </a:extLst>
          </p:cNvPr>
          <p:cNvSpPr txBox="1"/>
          <p:nvPr/>
        </p:nvSpPr>
        <p:spPr>
          <a:xfrm>
            <a:off x="1251702" y="1863904"/>
            <a:ext cx="3944985" cy="707846"/>
          </a:xfrm>
          <a:prstGeom prst="rect">
            <a:avLst/>
          </a:prstGeom>
          <a:noFill/>
          <a:ln>
            <a:noFill/>
          </a:ln>
        </p:spPr>
        <p:txBody>
          <a:bodyPr spcFirstLastPara="1" wrap="square" lIns="91425" tIns="45700" rIns="91425" bIns="45700" anchor="t" anchorCtr="0">
            <a:spAutoFit/>
          </a:bodyPr>
          <a:lstStyle/>
          <a:p>
            <a:pPr>
              <a:buSzPts val="2800"/>
            </a:pPr>
            <a:r>
              <a:rPr lang="fr-FR" sz="4000" b="1" dirty="0">
                <a:solidFill>
                  <a:srgbClr val="612DFA"/>
                </a:solidFill>
                <a:latin typeface=""/>
                <a:ea typeface="DM Serif Display"/>
                <a:cs typeface="DM Serif Display"/>
                <a:sym typeface="DM Serif Display"/>
              </a:rPr>
              <a:t>un petit QUIZ…</a:t>
            </a:r>
            <a:endParaRPr sz="4000" b="1" dirty="0">
              <a:solidFill>
                <a:srgbClr val="612DFA"/>
              </a:solidFill>
              <a:latin typeface=""/>
              <a:ea typeface="DM Serif Display"/>
              <a:cs typeface="DM Serif Display"/>
              <a:sym typeface="DM Serif Display"/>
            </a:endParaRPr>
          </a:p>
        </p:txBody>
      </p:sp>
      <p:pic>
        <p:nvPicPr>
          <p:cNvPr id="8" name="Graphique 7">
            <a:extLst>
              <a:ext uri="{FF2B5EF4-FFF2-40B4-BE49-F238E27FC236}">
                <a16:creationId xmlns:a16="http://schemas.microsoft.com/office/drawing/2014/main" id="{77E5B406-C2D9-B0D0-333C-57A930177C2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418091" y="1619617"/>
            <a:ext cx="3720538" cy="2994269"/>
          </a:xfrm>
          <a:prstGeom prst="rect">
            <a:avLst/>
          </a:prstGeom>
        </p:spPr>
      </p:pic>
    </p:spTree>
    <p:extLst>
      <p:ext uri="{BB962C8B-B14F-4D97-AF65-F5344CB8AC3E}">
        <p14:creationId xmlns:p14="http://schemas.microsoft.com/office/powerpoint/2010/main" val="2688803794"/>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CEDA0-911B-20BA-4602-95A148843049}"/>
            </a:ext>
          </a:extLst>
        </p:cNvPr>
        <p:cNvGrpSpPr/>
        <p:nvPr/>
      </p:nvGrpSpPr>
      <p:grpSpPr>
        <a:xfrm>
          <a:off x="0" y="0"/>
          <a:ext cx="0" cy="0"/>
          <a:chOff x="0" y="0"/>
          <a:chExt cx="0" cy="0"/>
        </a:xfrm>
      </p:grpSpPr>
      <p:sp>
        <p:nvSpPr>
          <p:cNvPr id="5" name="Google Shape;112;p6">
            <a:extLst>
              <a:ext uri="{FF2B5EF4-FFF2-40B4-BE49-F238E27FC236}">
                <a16:creationId xmlns:a16="http://schemas.microsoft.com/office/drawing/2014/main" id="{16DD8E3B-9F40-8E04-399A-78BE408BF1DD}"/>
              </a:ext>
            </a:extLst>
          </p:cNvPr>
          <p:cNvSpPr txBox="1"/>
          <p:nvPr/>
        </p:nvSpPr>
        <p:spPr>
          <a:xfrm>
            <a:off x="553483" y="1137374"/>
            <a:ext cx="4971663" cy="358143"/>
          </a:xfrm>
          <a:prstGeom prst="rect">
            <a:avLst/>
          </a:prstGeom>
          <a:noFill/>
          <a:ln>
            <a:noFill/>
          </a:ln>
        </p:spPr>
        <p:txBody>
          <a:bodyPr spcFirstLastPara="1" wrap="square" lIns="91425" tIns="45700" rIns="91425" bIns="45700" anchor="t" anchorCtr="0">
            <a:normAutofit/>
          </a:bodyPr>
          <a:lstStyle/>
          <a:p>
            <a:pPr>
              <a:lnSpc>
                <a:spcPct val="90000"/>
              </a:lnSpc>
              <a:buClr>
                <a:srgbClr val="2BB9C5"/>
              </a:buClr>
              <a:buSzPts val="1800"/>
            </a:pPr>
            <a:r>
              <a:rPr lang="fr-FR" sz="1800" dirty="0">
                <a:solidFill>
                  <a:schemeClr val="tx2"/>
                </a:solidFill>
                <a:latin typeface=""/>
                <a:ea typeface="Open Sans"/>
                <a:cs typeface="Open Sans"/>
                <a:sym typeface="Open Sans"/>
              </a:rPr>
              <a:t>Vous avez (plutôt) répondu </a:t>
            </a:r>
            <a:r>
              <a:rPr lang="fr-FR" sz="1800" b="1" dirty="0">
                <a:solidFill>
                  <a:schemeClr val="tx2"/>
                </a:solidFill>
                <a:latin typeface=""/>
                <a:ea typeface="Open Sans"/>
                <a:cs typeface="Open Sans"/>
                <a:sym typeface="Open Sans"/>
              </a:rPr>
              <a:t>OUI</a:t>
            </a:r>
            <a:r>
              <a:rPr lang="fr-FR" sz="1800" dirty="0">
                <a:solidFill>
                  <a:schemeClr val="tx2"/>
                </a:solidFill>
                <a:latin typeface=""/>
                <a:ea typeface="Open Sans"/>
                <a:cs typeface="Open Sans"/>
                <a:sym typeface="Open Sans"/>
              </a:rPr>
              <a:t> aux questions</a:t>
            </a:r>
            <a:endParaRPr dirty="0">
              <a:solidFill>
                <a:schemeClr val="tx2"/>
              </a:solidFill>
              <a:latin typeface=""/>
              <a:ea typeface="Open Sans"/>
              <a:cs typeface="Open Sans"/>
              <a:sym typeface="Open Sans"/>
            </a:endParaRPr>
          </a:p>
        </p:txBody>
      </p:sp>
      <p:sp>
        <p:nvSpPr>
          <p:cNvPr id="6" name="Google Shape;113;p6">
            <a:extLst>
              <a:ext uri="{FF2B5EF4-FFF2-40B4-BE49-F238E27FC236}">
                <a16:creationId xmlns:a16="http://schemas.microsoft.com/office/drawing/2014/main" id="{B503D24A-1E14-88FE-05AD-4D7B0F28167C}"/>
              </a:ext>
            </a:extLst>
          </p:cNvPr>
          <p:cNvSpPr txBox="1"/>
          <p:nvPr/>
        </p:nvSpPr>
        <p:spPr>
          <a:xfrm>
            <a:off x="1092048" y="2398134"/>
            <a:ext cx="2891016" cy="1918144"/>
          </a:xfrm>
          <a:prstGeom prst="rect">
            <a:avLst/>
          </a:prstGeom>
          <a:noFill/>
          <a:ln>
            <a:noFill/>
          </a:ln>
        </p:spPr>
        <p:txBody>
          <a:bodyPr spcFirstLastPara="1" wrap="square" lIns="91425" tIns="45700" rIns="91425" bIns="45700" anchor="t" anchorCtr="0">
            <a:normAutofit/>
          </a:bodyPr>
          <a:lstStyle/>
          <a:p>
            <a:pPr>
              <a:buClr>
                <a:srgbClr val="2D0200"/>
              </a:buClr>
              <a:buSzPts val="1400"/>
            </a:pPr>
            <a:r>
              <a:rPr lang="fr-FR" sz="1800" dirty="0">
                <a:latin typeface="Aptos" panose="020B0004020202020204" pitchFamily="34" charset="0"/>
                <a:ea typeface="Open Sans"/>
                <a:cs typeface="Open Sans"/>
                <a:sym typeface="Open Sans"/>
              </a:rPr>
              <a:t>Il semblerait que votre priorité soit (plutôt) de </a:t>
            </a:r>
            <a:r>
              <a:rPr lang="fr-FR" sz="1800" b="1" dirty="0">
                <a:solidFill>
                  <a:schemeClr val="tx2"/>
                </a:solidFill>
                <a:latin typeface="Aptos" panose="020B0004020202020204" pitchFamily="34" charset="0"/>
                <a:ea typeface="Open Sans"/>
                <a:cs typeface="Open Sans"/>
                <a:sym typeface="Open Sans"/>
              </a:rPr>
              <a:t>DÉNONCER</a:t>
            </a:r>
            <a:r>
              <a:rPr lang="fr-FR" sz="1800" dirty="0">
                <a:latin typeface="Aptos" panose="020B0004020202020204" pitchFamily="34" charset="0"/>
                <a:ea typeface="Open Sans"/>
                <a:cs typeface="Open Sans"/>
                <a:sym typeface="Open Sans"/>
              </a:rPr>
              <a:t> les problèmes de la société.</a:t>
            </a:r>
            <a:endParaRPr sz="1800" dirty="0">
              <a:solidFill>
                <a:srgbClr val="2D0200"/>
              </a:solidFill>
              <a:latin typeface="Open Sans"/>
              <a:ea typeface="Open Sans"/>
              <a:cs typeface="Open Sans"/>
              <a:sym typeface="Open Sans"/>
            </a:endParaRPr>
          </a:p>
          <a:p>
            <a:pPr>
              <a:lnSpc>
                <a:spcPct val="120000"/>
              </a:lnSpc>
              <a:buClr>
                <a:srgbClr val="2D0200"/>
              </a:buClr>
              <a:buSzPts val="1400"/>
            </a:pPr>
            <a:endParaRPr sz="1200" dirty="0">
              <a:solidFill>
                <a:srgbClr val="2D0200"/>
              </a:solidFill>
              <a:latin typeface="Open Sans"/>
              <a:ea typeface="Open Sans"/>
              <a:cs typeface="Open Sans"/>
              <a:sym typeface="Open Sans"/>
            </a:endParaRPr>
          </a:p>
          <a:p>
            <a:pPr>
              <a:lnSpc>
                <a:spcPct val="120000"/>
              </a:lnSpc>
              <a:buClr>
                <a:srgbClr val="2D0200"/>
              </a:buClr>
              <a:buSzPts val="1400"/>
            </a:pPr>
            <a:endParaRPr sz="1200" dirty="0">
              <a:solidFill>
                <a:srgbClr val="2D0200"/>
              </a:solidFill>
              <a:latin typeface="Open Sans"/>
              <a:ea typeface="Open Sans"/>
              <a:cs typeface="Open Sans"/>
              <a:sym typeface="Open Sans"/>
            </a:endParaRPr>
          </a:p>
        </p:txBody>
      </p:sp>
      <p:sp>
        <p:nvSpPr>
          <p:cNvPr id="9" name="Titre 1">
            <a:extLst>
              <a:ext uri="{FF2B5EF4-FFF2-40B4-BE49-F238E27FC236}">
                <a16:creationId xmlns:a16="http://schemas.microsoft.com/office/drawing/2014/main" id="{3DB9CB74-8B65-0A27-826E-34C736A7EF91}"/>
              </a:ext>
            </a:extLst>
          </p:cNvPr>
          <p:cNvSpPr>
            <a:spLocks noGrp="1"/>
          </p:cNvSpPr>
          <p:nvPr>
            <p:ph type="ctrTitle"/>
          </p:nvPr>
        </p:nvSpPr>
        <p:spPr>
          <a:xfrm>
            <a:off x="553483" y="1495517"/>
            <a:ext cx="4832177" cy="488265"/>
          </a:xfrm>
        </p:spPr>
        <p:txBody>
          <a:bodyPr>
            <a:normAutofit/>
          </a:bodyPr>
          <a:lstStyle/>
          <a:p>
            <a:r>
              <a:rPr lang="fr-FR" dirty="0"/>
              <a:t>6, 7, 9, 13 et 14 ?</a:t>
            </a:r>
          </a:p>
        </p:txBody>
      </p:sp>
      <p:pic>
        <p:nvPicPr>
          <p:cNvPr id="11" name="Graphique 10">
            <a:extLst>
              <a:ext uri="{FF2B5EF4-FFF2-40B4-BE49-F238E27FC236}">
                <a16:creationId xmlns:a16="http://schemas.microsoft.com/office/drawing/2014/main" id="{DD5D8D74-5AAD-60CA-9879-52F530793D2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55906" y="2485484"/>
            <a:ext cx="278969" cy="278969"/>
          </a:xfrm>
          <a:prstGeom prst="rect">
            <a:avLst/>
          </a:prstGeom>
        </p:spPr>
      </p:pic>
      <p:pic>
        <p:nvPicPr>
          <p:cNvPr id="3" name="Graphique 2">
            <a:extLst>
              <a:ext uri="{FF2B5EF4-FFF2-40B4-BE49-F238E27FC236}">
                <a16:creationId xmlns:a16="http://schemas.microsoft.com/office/drawing/2014/main" id="{44555D2C-A547-E90B-1FA6-678A5470D77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V="1">
            <a:off x="4178983" y="2177512"/>
            <a:ext cx="3078394" cy="3007682"/>
          </a:xfrm>
          <a:prstGeom prst="rect">
            <a:avLst/>
          </a:prstGeom>
        </p:spPr>
      </p:pic>
      <p:sp>
        <p:nvSpPr>
          <p:cNvPr id="8" name="Google Shape;113;p6">
            <a:extLst>
              <a:ext uri="{FF2B5EF4-FFF2-40B4-BE49-F238E27FC236}">
                <a16:creationId xmlns:a16="http://schemas.microsoft.com/office/drawing/2014/main" id="{512ED2AB-9AF8-901D-73CE-84BAA9BA9AE9}"/>
              </a:ext>
            </a:extLst>
          </p:cNvPr>
          <p:cNvSpPr txBox="1"/>
          <p:nvPr/>
        </p:nvSpPr>
        <p:spPr>
          <a:xfrm>
            <a:off x="4547788" y="2485484"/>
            <a:ext cx="1675744" cy="1894781"/>
          </a:xfrm>
          <a:prstGeom prst="rect">
            <a:avLst/>
          </a:prstGeom>
          <a:noFill/>
          <a:ln>
            <a:noFill/>
          </a:ln>
        </p:spPr>
        <p:txBody>
          <a:bodyPr spcFirstLastPara="1" wrap="square" lIns="91425" tIns="45700" rIns="91425" bIns="45700" anchor="t" anchorCtr="0">
            <a:normAutofit/>
          </a:bodyPr>
          <a:lstStyle/>
          <a:p>
            <a:pPr>
              <a:buClr>
                <a:srgbClr val="2D0200"/>
              </a:buClr>
              <a:buSzPts val="1400"/>
            </a:pPr>
            <a:r>
              <a:rPr lang="fr-FR" sz="1600" dirty="0">
                <a:solidFill>
                  <a:schemeClr val="bg1"/>
                </a:solidFill>
                <a:latin typeface="Aptos" panose="020B0004020202020204" pitchFamily="34" charset="0"/>
                <a:ea typeface="Open Sans"/>
                <a:cs typeface="Open Sans"/>
                <a:sym typeface="Open Sans"/>
              </a:rPr>
              <a:t>Il faudra alors trouver des témoignages et des arguments pour faire réagir le public.</a:t>
            </a:r>
            <a:endParaRPr sz="1200" dirty="0">
              <a:solidFill>
                <a:schemeClr val="bg1"/>
              </a:solidFill>
              <a:latin typeface="Open Sans"/>
              <a:ea typeface="Open Sans"/>
              <a:cs typeface="Open Sans"/>
              <a:sym typeface="Open Sans"/>
            </a:endParaRPr>
          </a:p>
        </p:txBody>
      </p:sp>
      <p:pic>
        <p:nvPicPr>
          <p:cNvPr id="4" name="Graphique 3">
            <a:extLst>
              <a:ext uri="{FF2B5EF4-FFF2-40B4-BE49-F238E27FC236}">
                <a16:creationId xmlns:a16="http://schemas.microsoft.com/office/drawing/2014/main" id="{AEAD846A-93D2-6F3C-FD5B-87BB1F2349F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02081" y="2764452"/>
            <a:ext cx="3241919" cy="2609079"/>
          </a:xfrm>
          <a:prstGeom prst="rect">
            <a:avLst/>
          </a:prstGeom>
        </p:spPr>
      </p:pic>
    </p:spTree>
    <p:extLst>
      <p:ext uri="{BB962C8B-B14F-4D97-AF65-F5344CB8AC3E}">
        <p14:creationId xmlns:p14="http://schemas.microsoft.com/office/powerpoint/2010/main" val="3869376407"/>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12;p6">
            <a:extLst>
              <a:ext uri="{FF2B5EF4-FFF2-40B4-BE49-F238E27FC236}">
                <a16:creationId xmlns:a16="http://schemas.microsoft.com/office/drawing/2014/main" id="{F03F3088-F033-1468-E04D-01ACF633A1F5}"/>
              </a:ext>
            </a:extLst>
          </p:cNvPr>
          <p:cNvSpPr txBox="1"/>
          <p:nvPr/>
        </p:nvSpPr>
        <p:spPr>
          <a:xfrm>
            <a:off x="1134671" y="1294361"/>
            <a:ext cx="5142144" cy="3473372"/>
          </a:xfrm>
          <a:prstGeom prst="rect">
            <a:avLst/>
          </a:prstGeom>
          <a:noFill/>
          <a:ln>
            <a:noFill/>
          </a:ln>
        </p:spPr>
        <p:txBody>
          <a:bodyPr spcFirstLastPara="1" wrap="square" lIns="91425" tIns="45700" rIns="91425" bIns="45700" anchor="t" anchorCtr="0">
            <a:normAutofit lnSpcReduction="10000"/>
          </a:bodyPr>
          <a:lstStyle/>
          <a:p>
            <a:pPr>
              <a:lnSpc>
                <a:spcPct val="120000"/>
              </a:lnSpc>
              <a:spcAft>
                <a:spcPts val="1200"/>
              </a:spcAft>
              <a:buClr>
                <a:srgbClr val="2BB9C5"/>
              </a:buClr>
              <a:buSzPts val="1800"/>
            </a:pPr>
            <a:r>
              <a:rPr lang="fr-FR" sz="1800" dirty="0">
                <a:solidFill>
                  <a:schemeClr val="bg1"/>
                </a:solidFill>
                <a:latin typeface=""/>
                <a:ea typeface="Open Sans"/>
                <a:cs typeface="Open Sans"/>
                <a:sym typeface="Open Sans"/>
              </a:rPr>
              <a:t>Ça veut dire quoi pour vous s’informer ?</a:t>
            </a:r>
          </a:p>
          <a:p>
            <a:pPr>
              <a:lnSpc>
                <a:spcPct val="120000"/>
              </a:lnSpc>
              <a:spcAft>
                <a:spcPts val="1200"/>
              </a:spcAft>
              <a:buClr>
                <a:srgbClr val="2BB9C5"/>
              </a:buClr>
              <a:buSzPts val="1800"/>
            </a:pPr>
            <a:r>
              <a:rPr lang="fr-FR" sz="1800" dirty="0">
                <a:solidFill>
                  <a:schemeClr val="bg1"/>
                </a:solidFill>
                <a:latin typeface=""/>
                <a:ea typeface="Open Sans"/>
                <a:cs typeface="Open Sans"/>
                <a:sym typeface="Open Sans"/>
              </a:rPr>
              <a:t>Quel genre de média consultez-vous ?</a:t>
            </a:r>
          </a:p>
          <a:p>
            <a:pPr>
              <a:lnSpc>
                <a:spcPct val="120000"/>
              </a:lnSpc>
              <a:spcAft>
                <a:spcPts val="1200"/>
              </a:spcAft>
              <a:buClr>
                <a:srgbClr val="2BB9C5"/>
              </a:buClr>
              <a:buSzPts val="1800"/>
            </a:pPr>
            <a:r>
              <a:rPr lang="fr-FR" sz="1800" dirty="0">
                <a:solidFill>
                  <a:schemeClr val="bg1"/>
                </a:solidFill>
                <a:latin typeface=""/>
                <a:ea typeface="Open Sans"/>
                <a:cs typeface="Open Sans"/>
                <a:sym typeface="Open Sans"/>
              </a:rPr>
              <a:t>Qu’attendez-vous d’un média qui cherche à informer ?</a:t>
            </a:r>
          </a:p>
          <a:p>
            <a:pPr>
              <a:lnSpc>
                <a:spcPct val="120000"/>
              </a:lnSpc>
              <a:spcAft>
                <a:spcPts val="1200"/>
              </a:spcAft>
              <a:buClr>
                <a:srgbClr val="2BB9C5"/>
              </a:buClr>
              <a:buSzPts val="1800"/>
            </a:pPr>
            <a:r>
              <a:rPr lang="fr-FR" sz="1800" dirty="0">
                <a:solidFill>
                  <a:schemeClr val="bg1"/>
                </a:solidFill>
                <a:latin typeface=""/>
                <a:ea typeface="Open Sans"/>
                <a:cs typeface="Open Sans"/>
                <a:sym typeface="Open Sans"/>
              </a:rPr>
              <a:t>Si vous deviez « informer » les autres, quelles sont, selon vous, les règles à respecter ?</a:t>
            </a:r>
          </a:p>
          <a:p>
            <a:pPr>
              <a:lnSpc>
                <a:spcPct val="120000"/>
              </a:lnSpc>
              <a:spcAft>
                <a:spcPts val="1200"/>
              </a:spcAft>
              <a:buClr>
                <a:srgbClr val="2BB9C5"/>
              </a:buClr>
              <a:buSzPts val="1800"/>
            </a:pPr>
            <a:r>
              <a:rPr lang="fr-FR" sz="1800" dirty="0">
                <a:solidFill>
                  <a:schemeClr val="bg1"/>
                </a:solidFill>
                <a:latin typeface=""/>
                <a:ea typeface="Open Sans"/>
                <a:cs typeface="Open Sans"/>
                <a:sym typeface="Open Sans"/>
              </a:rPr>
              <a:t>Qu’est-il vraiment important d’éviter lorsqu’on réalise un média ?</a:t>
            </a:r>
            <a:endParaRPr dirty="0">
              <a:solidFill>
                <a:schemeClr val="bg1"/>
              </a:solidFill>
              <a:latin typeface=""/>
              <a:ea typeface="Open Sans"/>
              <a:cs typeface="Open Sans"/>
              <a:sym typeface="Open Sans"/>
            </a:endParaRPr>
          </a:p>
        </p:txBody>
      </p:sp>
      <p:pic>
        <p:nvPicPr>
          <p:cNvPr id="5" name="Graphique 4">
            <a:extLst>
              <a:ext uri="{FF2B5EF4-FFF2-40B4-BE49-F238E27FC236}">
                <a16:creationId xmlns:a16="http://schemas.microsoft.com/office/drawing/2014/main" id="{18ADA2CC-9F4F-28C4-D508-8DB1C7BA9E2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55951" y="1405475"/>
            <a:ext cx="202699" cy="202699"/>
          </a:xfrm>
          <a:prstGeom prst="rect">
            <a:avLst/>
          </a:prstGeom>
        </p:spPr>
      </p:pic>
      <p:pic>
        <p:nvPicPr>
          <p:cNvPr id="6" name="Graphique 5">
            <a:extLst>
              <a:ext uri="{FF2B5EF4-FFF2-40B4-BE49-F238E27FC236}">
                <a16:creationId xmlns:a16="http://schemas.microsoft.com/office/drawing/2014/main" id="{9AFD25C2-D188-204C-6562-198272DF753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55951" y="1856144"/>
            <a:ext cx="202699" cy="202699"/>
          </a:xfrm>
          <a:prstGeom prst="rect">
            <a:avLst/>
          </a:prstGeom>
        </p:spPr>
      </p:pic>
      <p:pic>
        <p:nvPicPr>
          <p:cNvPr id="7" name="Graphique 6">
            <a:extLst>
              <a:ext uri="{FF2B5EF4-FFF2-40B4-BE49-F238E27FC236}">
                <a16:creationId xmlns:a16="http://schemas.microsoft.com/office/drawing/2014/main" id="{934A3BD4-E799-9FEA-AC48-EDFC898A7A0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55951" y="2306812"/>
            <a:ext cx="202699" cy="202699"/>
          </a:xfrm>
          <a:prstGeom prst="rect">
            <a:avLst/>
          </a:prstGeom>
        </p:spPr>
      </p:pic>
      <p:pic>
        <p:nvPicPr>
          <p:cNvPr id="8" name="Graphique 7">
            <a:extLst>
              <a:ext uri="{FF2B5EF4-FFF2-40B4-BE49-F238E27FC236}">
                <a16:creationId xmlns:a16="http://schemas.microsoft.com/office/drawing/2014/main" id="{E1732863-735D-4D0A-E6B1-0172A29CCF1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55951" y="3025269"/>
            <a:ext cx="202699" cy="202699"/>
          </a:xfrm>
          <a:prstGeom prst="rect">
            <a:avLst/>
          </a:prstGeom>
        </p:spPr>
      </p:pic>
      <p:pic>
        <p:nvPicPr>
          <p:cNvPr id="9" name="Graphique 8">
            <a:extLst>
              <a:ext uri="{FF2B5EF4-FFF2-40B4-BE49-F238E27FC236}">
                <a16:creationId xmlns:a16="http://schemas.microsoft.com/office/drawing/2014/main" id="{975BE852-2013-81F5-1F21-72A75F921B2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55951" y="3809041"/>
            <a:ext cx="202699" cy="202699"/>
          </a:xfrm>
          <a:prstGeom prst="rect">
            <a:avLst/>
          </a:prstGeom>
        </p:spPr>
      </p:pic>
    </p:spTree>
    <p:extLst>
      <p:ext uri="{BB962C8B-B14F-4D97-AF65-F5344CB8AC3E}">
        <p14:creationId xmlns:p14="http://schemas.microsoft.com/office/powerpoint/2010/main" val="1383589994"/>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A4909C3D-D69C-CE49-A93D-EF3464A4ADED}"/>
              </a:ext>
            </a:extLst>
          </p:cNvPr>
          <p:cNvSpPr>
            <a:spLocks noGrp="1"/>
          </p:cNvSpPr>
          <p:nvPr>
            <p:ph type="ctrTitle"/>
          </p:nvPr>
        </p:nvSpPr>
        <p:spPr>
          <a:xfrm>
            <a:off x="307301" y="795333"/>
            <a:ext cx="6858000" cy="488265"/>
          </a:xfrm>
        </p:spPr>
        <p:txBody>
          <a:bodyPr/>
          <a:lstStyle/>
          <a:p>
            <a:r>
              <a:rPr lang="fr-FR" dirty="0"/>
              <a:t>Informer, ça peut prendre plusieurs formes</a:t>
            </a:r>
          </a:p>
        </p:txBody>
      </p:sp>
      <p:graphicFrame>
        <p:nvGraphicFramePr>
          <p:cNvPr id="3" name="Tableau 2">
            <a:extLst>
              <a:ext uri="{FF2B5EF4-FFF2-40B4-BE49-F238E27FC236}">
                <a16:creationId xmlns:a16="http://schemas.microsoft.com/office/drawing/2014/main" id="{9C7E4035-DC8F-AE0C-ADED-448B9220966A}"/>
              </a:ext>
            </a:extLst>
          </p:cNvPr>
          <p:cNvGraphicFramePr>
            <a:graphicFrameLocks noGrp="1"/>
          </p:cNvGraphicFramePr>
          <p:nvPr>
            <p:extLst>
              <p:ext uri="{D42A27DB-BD31-4B8C-83A1-F6EECF244321}">
                <p14:modId xmlns:p14="http://schemas.microsoft.com/office/powerpoint/2010/main" val="2148821578"/>
              </p:ext>
            </p:extLst>
          </p:nvPr>
        </p:nvGraphicFramePr>
        <p:xfrm>
          <a:off x="387200" y="1533127"/>
          <a:ext cx="1833476" cy="1549809"/>
        </p:xfrm>
        <a:graphic>
          <a:graphicData uri="http://schemas.openxmlformats.org/drawingml/2006/table">
            <a:tbl>
              <a:tblPr firstRow="1" bandRow="1">
                <a:tableStyleId>{72833802-FEF1-4C79-8D5D-14CF1EAF98D9}</a:tableStyleId>
              </a:tblPr>
              <a:tblGrid>
                <a:gridCol w="1833476">
                  <a:extLst>
                    <a:ext uri="{9D8B030D-6E8A-4147-A177-3AD203B41FA5}">
                      <a16:colId xmlns:a16="http://schemas.microsoft.com/office/drawing/2014/main" val="1364133849"/>
                    </a:ext>
                  </a:extLst>
                </a:gridCol>
              </a:tblGrid>
              <a:tr h="338229">
                <a:tc>
                  <a:txBody>
                    <a:bodyPr/>
                    <a:lstStyle/>
                    <a:p>
                      <a:r>
                        <a:rPr lang="fr-FR" dirty="0"/>
                        <a:t>Reportage</a:t>
                      </a:r>
                    </a:p>
                  </a:txBody>
                  <a:tcPr>
                    <a:solidFill>
                      <a:schemeClr val="accent1"/>
                    </a:solidFill>
                  </a:tcPr>
                </a:tc>
                <a:extLst>
                  <a:ext uri="{0D108BD9-81ED-4DB2-BD59-A6C34878D82A}">
                    <a16:rowId xmlns:a16="http://schemas.microsoft.com/office/drawing/2014/main" val="932707011"/>
                  </a:ext>
                </a:extLst>
              </a:tr>
              <a:tr h="1021371">
                <a:tc>
                  <a:txBody>
                    <a:bodyPr/>
                    <a:lstStyle/>
                    <a:p>
                      <a:r>
                        <a:rPr lang="fr-FR" sz="1050" dirty="0"/>
                        <a:t>L’objectif est de transporter le public avec soi et raconter une histoire. Le reportage est avant tout une expérience, un récit vécu par le journaliste. Il faut aller sur le terrain.</a:t>
                      </a:r>
                    </a:p>
                  </a:txBody>
                  <a:tcPr/>
                </a:tc>
                <a:extLst>
                  <a:ext uri="{0D108BD9-81ED-4DB2-BD59-A6C34878D82A}">
                    <a16:rowId xmlns:a16="http://schemas.microsoft.com/office/drawing/2014/main" val="399228700"/>
                  </a:ext>
                </a:extLst>
              </a:tr>
            </a:tbl>
          </a:graphicData>
        </a:graphic>
      </p:graphicFrame>
      <p:graphicFrame>
        <p:nvGraphicFramePr>
          <p:cNvPr id="8" name="Tableau 7">
            <a:extLst>
              <a:ext uri="{FF2B5EF4-FFF2-40B4-BE49-F238E27FC236}">
                <a16:creationId xmlns:a16="http://schemas.microsoft.com/office/drawing/2014/main" id="{4767680D-8F26-0C08-466A-702E1C29DE9B}"/>
              </a:ext>
            </a:extLst>
          </p:cNvPr>
          <p:cNvGraphicFramePr>
            <a:graphicFrameLocks noGrp="1"/>
          </p:cNvGraphicFramePr>
          <p:nvPr>
            <p:extLst>
              <p:ext uri="{D42A27DB-BD31-4B8C-83A1-F6EECF244321}">
                <p14:modId xmlns:p14="http://schemas.microsoft.com/office/powerpoint/2010/main" val="1516476395"/>
              </p:ext>
            </p:extLst>
          </p:nvPr>
        </p:nvGraphicFramePr>
        <p:xfrm>
          <a:off x="2323631" y="1533126"/>
          <a:ext cx="2248369" cy="1389789"/>
        </p:xfrm>
        <a:graphic>
          <a:graphicData uri="http://schemas.openxmlformats.org/drawingml/2006/table">
            <a:tbl>
              <a:tblPr firstRow="1" bandRow="1">
                <a:tableStyleId>{72833802-FEF1-4C79-8D5D-14CF1EAF98D9}</a:tableStyleId>
              </a:tblPr>
              <a:tblGrid>
                <a:gridCol w="2248369">
                  <a:extLst>
                    <a:ext uri="{9D8B030D-6E8A-4147-A177-3AD203B41FA5}">
                      <a16:colId xmlns:a16="http://schemas.microsoft.com/office/drawing/2014/main" val="1364133849"/>
                    </a:ext>
                  </a:extLst>
                </a:gridCol>
              </a:tblGrid>
              <a:tr h="338229">
                <a:tc>
                  <a:txBody>
                    <a:bodyPr/>
                    <a:lstStyle/>
                    <a:p>
                      <a:r>
                        <a:rPr lang="fr-FR" dirty="0">
                          <a:solidFill>
                            <a:schemeClr val="tx1"/>
                          </a:solidFill>
                        </a:rPr>
                        <a:t>Enquête</a:t>
                      </a:r>
                    </a:p>
                  </a:txBody>
                  <a:tcPr>
                    <a:solidFill>
                      <a:schemeClr val="accent4"/>
                    </a:solidFill>
                  </a:tcPr>
                </a:tc>
                <a:extLst>
                  <a:ext uri="{0D108BD9-81ED-4DB2-BD59-A6C34878D82A}">
                    <a16:rowId xmlns:a16="http://schemas.microsoft.com/office/drawing/2014/main" val="932707011"/>
                  </a:ext>
                </a:extLst>
              </a:tr>
              <a:tr h="1021371">
                <a:tc>
                  <a:txBody>
                    <a:bodyPr/>
                    <a:lstStyle/>
                    <a:p>
                      <a:r>
                        <a:rPr lang="fr-FR" sz="1050" dirty="0"/>
                        <a:t>Alors que le reportage se concentre sur des choses vues et entendues, l’enquête, elle, se base surtout sur des éléments cachés, invisibles et écartés des informations grand public.</a:t>
                      </a:r>
                    </a:p>
                  </a:txBody>
                  <a:tcPr/>
                </a:tc>
                <a:extLst>
                  <a:ext uri="{0D108BD9-81ED-4DB2-BD59-A6C34878D82A}">
                    <a16:rowId xmlns:a16="http://schemas.microsoft.com/office/drawing/2014/main" val="399228700"/>
                  </a:ext>
                </a:extLst>
              </a:tr>
            </a:tbl>
          </a:graphicData>
        </a:graphic>
      </p:graphicFrame>
      <p:pic>
        <p:nvPicPr>
          <p:cNvPr id="18" name="Graphique 17" descr="Loupe avec un remplissage uni">
            <a:extLst>
              <a:ext uri="{FF2B5EF4-FFF2-40B4-BE49-F238E27FC236}">
                <a16:creationId xmlns:a16="http://schemas.microsoft.com/office/drawing/2014/main" id="{8D742ECD-C67A-BC53-6254-F06E6611A2A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139941" y="1555295"/>
            <a:ext cx="266682" cy="266682"/>
          </a:xfrm>
          <a:prstGeom prst="rect">
            <a:avLst/>
          </a:prstGeom>
        </p:spPr>
      </p:pic>
      <p:pic>
        <p:nvPicPr>
          <p:cNvPr id="36" name="Graphique 35">
            <a:extLst>
              <a:ext uri="{FF2B5EF4-FFF2-40B4-BE49-F238E27FC236}">
                <a16:creationId xmlns:a16="http://schemas.microsoft.com/office/drawing/2014/main" id="{1094AF75-B89C-41A1-B98A-024468EB50C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66911" y="1038687"/>
            <a:ext cx="4168760" cy="4168760"/>
          </a:xfrm>
          <a:prstGeom prst="rect">
            <a:avLst/>
          </a:prstGeom>
        </p:spPr>
      </p:pic>
      <p:pic>
        <p:nvPicPr>
          <p:cNvPr id="28" name="Graphique 27" descr="Caméra vidéo avec un remplissage uni">
            <a:extLst>
              <a:ext uri="{FF2B5EF4-FFF2-40B4-BE49-F238E27FC236}">
                <a16:creationId xmlns:a16="http://schemas.microsoft.com/office/drawing/2014/main" id="{97533388-C533-C3FE-DE4B-7DE1A5EA9E6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329509" y="1542016"/>
            <a:ext cx="310458" cy="310458"/>
          </a:xfrm>
          <a:prstGeom prst="rect">
            <a:avLst/>
          </a:prstGeom>
        </p:spPr>
      </p:pic>
      <p:graphicFrame>
        <p:nvGraphicFramePr>
          <p:cNvPr id="16" name="Tableau 15">
            <a:extLst>
              <a:ext uri="{FF2B5EF4-FFF2-40B4-BE49-F238E27FC236}">
                <a16:creationId xmlns:a16="http://schemas.microsoft.com/office/drawing/2014/main" id="{6E9E79CE-8178-3E1B-583A-25E9C518982B}"/>
              </a:ext>
            </a:extLst>
          </p:cNvPr>
          <p:cNvGraphicFramePr>
            <a:graphicFrameLocks noGrp="1"/>
          </p:cNvGraphicFramePr>
          <p:nvPr>
            <p:extLst>
              <p:ext uri="{D42A27DB-BD31-4B8C-83A1-F6EECF244321}">
                <p14:modId xmlns:p14="http://schemas.microsoft.com/office/powerpoint/2010/main" val="560467755"/>
              </p:ext>
            </p:extLst>
          </p:nvPr>
        </p:nvGraphicFramePr>
        <p:xfrm>
          <a:off x="5891231" y="3186631"/>
          <a:ext cx="2175034" cy="1549809"/>
        </p:xfrm>
        <a:graphic>
          <a:graphicData uri="http://schemas.openxmlformats.org/drawingml/2006/table">
            <a:tbl>
              <a:tblPr firstRow="1" bandRow="1">
                <a:tableStyleId>{5A111915-BE36-4E01-A7E5-04B1672EAD32}</a:tableStyleId>
              </a:tblPr>
              <a:tblGrid>
                <a:gridCol w="2175034">
                  <a:extLst>
                    <a:ext uri="{9D8B030D-6E8A-4147-A177-3AD203B41FA5}">
                      <a16:colId xmlns:a16="http://schemas.microsoft.com/office/drawing/2014/main" val="1364133849"/>
                    </a:ext>
                  </a:extLst>
                </a:gridCol>
              </a:tblGrid>
              <a:tr h="338229">
                <a:tc>
                  <a:txBody>
                    <a:bodyPr/>
                    <a:lstStyle/>
                    <a:p>
                      <a:r>
                        <a:rPr lang="fr-FR" dirty="0">
                          <a:solidFill>
                            <a:schemeClr val="tx1"/>
                          </a:solidFill>
                        </a:rPr>
                        <a:t>Analyse/synthèse</a:t>
                      </a:r>
                    </a:p>
                  </a:txBody>
                  <a:tcPr>
                    <a:solidFill>
                      <a:schemeClr val="bg2"/>
                    </a:solidFill>
                  </a:tcPr>
                </a:tc>
                <a:extLst>
                  <a:ext uri="{0D108BD9-81ED-4DB2-BD59-A6C34878D82A}">
                    <a16:rowId xmlns:a16="http://schemas.microsoft.com/office/drawing/2014/main" val="932707011"/>
                  </a:ext>
                </a:extLst>
              </a:tr>
              <a:tr h="1021371">
                <a:tc>
                  <a:txBody>
                    <a:bodyPr/>
                    <a:lstStyle/>
                    <a:p>
                      <a:r>
                        <a:rPr lang="fr-FR" sz="1050" dirty="0"/>
                        <a:t>La synthèse résume et décrypte les principaux aspects actuels d’une situation, d’un fait qui se déroule depuis quelques temps. Elle se base sur différents arguments, une analyse et des citations.</a:t>
                      </a:r>
                    </a:p>
                  </a:txBody>
                  <a:tcPr>
                    <a:solidFill>
                      <a:schemeClr val="bg1"/>
                    </a:solidFill>
                  </a:tcPr>
                </a:tc>
                <a:extLst>
                  <a:ext uri="{0D108BD9-81ED-4DB2-BD59-A6C34878D82A}">
                    <a16:rowId xmlns:a16="http://schemas.microsoft.com/office/drawing/2014/main" val="399228700"/>
                  </a:ext>
                </a:extLst>
              </a:tr>
            </a:tbl>
          </a:graphicData>
        </a:graphic>
      </p:graphicFrame>
      <p:pic>
        <p:nvPicPr>
          <p:cNvPr id="34" name="Graphique 33" descr="Fiole avec un remplissage uni">
            <a:extLst>
              <a:ext uri="{FF2B5EF4-FFF2-40B4-BE49-F238E27FC236}">
                <a16:creationId xmlns:a16="http://schemas.microsoft.com/office/drawing/2014/main" id="{826C3933-4A1E-14AA-8C66-A0714BCD67D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362475" y="3203969"/>
            <a:ext cx="294928" cy="294928"/>
          </a:xfrm>
          <a:prstGeom prst="rect">
            <a:avLst/>
          </a:prstGeom>
        </p:spPr>
      </p:pic>
      <p:graphicFrame>
        <p:nvGraphicFramePr>
          <p:cNvPr id="13" name="Tableau 12">
            <a:extLst>
              <a:ext uri="{FF2B5EF4-FFF2-40B4-BE49-F238E27FC236}">
                <a16:creationId xmlns:a16="http://schemas.microsoft.com/office/drawing/2014/main" id="{7AF730D9-3FEE-DE85-A989-9669804955A7}"/>
              </a:ext>
            </a:extLst>
          </p:cNvPr>
          <p:cNvGraphicFramePr>
            <a:graphicFrameLocks noGrp="1"/>
          </p:cNvGraphicFramePr>
          <p:nvPr>
            <p:extLst>
              <p:ext uri="{D42A27DB-BD31-4B8C-83A1-F6EECF244321}">
                <p14:modId xmlns:p14="http://schemas.microsoft.com/office/powerpoint/2010/main" val="3797319791"/>
              </p:ext>
            </p:extLst>
          </p:nvPr>
        </p:nvGraphicFramePr>
        <p:xfrm>
          <a:off x="7047671" y="1533127"/>
          <a:ext cx="1474892" cy="1389789"/>
        </p:xfrm>
        <a:graphic>
          <a:graphicData uri="http://schemas.openxmlformats.org/drawingml/2006/table">
            <a:tbl>
              <a:tblPr firstRow="1" bandRow="1">
                <a:tableStyleId>{5A111915-BE36-4E01-A7E5-04B1672EAD32}</a:tableStyleId>
              </a:tblPr>
              <a:tblGrid>
                <a:gridCol w="1474892">
                  <a:extLst>
                    <a:ext uri="{9D8B030D-6E8A-4147-A177-3AD203B41FA5}">
                      <a16:colId xmlns:a16="http://schemas.microsoft.com/office/drawing/2014/main" val="1364133849"/>
                    </a:ext>
                  </a:extLst>
                </a:gridCol>
              </a:tblGrid>
              <a:tr h="338229">
                <a:tc>
                  <a:txBody>
                    <a:bodyPr/>
                    <a:lstStyle/>
                    <a:p>
                      <a:r>
                        <a:rPr lang="fr-FR" dirty="0"/>
                        <a:t>Éditorial</a:t>
                      </a:r>
                    </a:p>
                  </a:txBody>
                  <a:tcPr>
                    <a:solidFill>
                      <a:schemeClr val="tx1"/>
                    </a:solidFill>
                  </a:tcPr>
                </a:tc>
                <a:extLst>
                  <a:ext uri="{0D108BD9-81ED-4DB2-BD59-A6C34878D82A}">
                    <a16:rowId xmlns:a16="http://schemas.microsoft.com/office/drawing/2014/main" val="932707011"/>
                  </a:ext>
                </a:extLst>
              </a:tr>
              <a:tr h="1021371">
                <a:tc>
                  <a:txBody>
                    <a:bodyPr/>
                    <a:lstStyle/>
                    <a:p>
                      <a:r>
                        <a:rPr lang="fr-FR" sz="1050" dirty="0"/>
                        <a:t>Un éditorial, c’est critiquer et mettre en perspective l’actualité dans un ton libre. </a:t>
                      </a:r>
                      <a:br>
                        <a:rPr lang="fr-FR" sz="1050" dirty="0"/>
                      </a:br>
                      <a:r>
                        <a:rPr lang="fr-FR" sz="1050" dirty="0"/>
                        <a:t>On donne son regard, son avis.</a:t>
                      </a:r>
                    </a:p>
                  </a:txBody>
                  <a:tcPr>
                    <a:solidFill>
                      <a:schemeClr val="bg1"/>
                    </a:solidFill>
                  </a:tcPr>
                </a:tc>
                <a:extLst>
                  <a:ext uri="{0D108BD9-81ED-4DB2-BD59-A6C34878D82A}">
                    <a16:rowId xmlns:a16="http://schemas.microsoft.com/office/drawing/2014/main" val="399228700"/>
                  </a:ext>
                </a:extLst>
              </a:tr>
            </a:tbl>
          </a:graphicData>
        </a:graphic>
      </p:graphicFrame>
      <p:pic>
        <p:nvPicPr>
          <p:cNvPr id="24" name="Graphique 23" descr="Journal avec un remplissage uni">
            <a:extLst>
              <a:ext uri="{FF2B5EF4-FFF2-40B4-BE49-F238E27FC236}">
                <a16:creationId xmlns:a16="http://schemas.microsoft.com/office/drawing/2014/main" id="{A30911EE-FB1F-3F1B-805D-BC07267C2FF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46811" y="1542016"/>
            <a:ext cx="279961" cy="279961"/>
          </a:xfrm>
          <a:prstGeom prst="rect">
            <a:avLst/>
          </a:prstGeom>
        </p:spPr>
      </p:pic>
      <p:graphicFrame>
        <p:nvGraphicFramePr>
          <p:cNvPr id="12" name="Tableau 11">
            <a:extLst>
              <a:ext uri="{FF2B5EF4-FFF2-40B4-BE49-F238E27FC236}">
                <a16:creationId xmlns:a16="http://schemas.microsoft.com/office/drawing/2014/main" id="{8C98FAFF-0C6E-B34E-B9D9-5FABA61C9DE1}"/>
              </a:ext>
            </a:extLst>
          </p:cNvPr>
          <p:cNvGraphicFramePr>
            <a:graphicFrameLocks noGrp="1"/>
          </p:cNvGraphicFramePr>
          <p:nvPr>
            <p:extLst>
              <p:ext uri="{D42A27DB-BD31-4B8C-83A1-F6EECF244321}">
                <p14:modId xmlns:p14="http://schemas.microsoft.com/office/powerpoint/2010/main" val="2188761880"/>
              </p:ext>
            </p:extLst>
          </p:nvPr>
        </p:nvGraphicFramePr>
        <p:xfrm>
          <a:off x="4674955" y="1533125"/>
          <a:ext cx="2264615" cy="1389789"/>
        </p:xfrm>
        <a:graphic>
          <a:graphicData uri="http://schemas.openxmlformats.org/drawingml/2006/table">
            <a:tbl>
              <a:tblPr firstRow="1" bandRow="1">
                <a:tableStyleId>{5A111915-BE36-4E01-A7E5-04B1672EAD32}</a:tableStyleId>
              </a:tblPr>
              <a:tblGrid>
                <a:gridCol w="2264615">
                  <a:extLst>
                    <a:ext uri="{9D8B030D-6E8A-4147-A177-3AD203B41FA5}">
                      <a16:colId xmlns:a16="http://schemas.microsoft.com/office/drawing/2014/main" val="1364133849"/>
                    </a:ext>
                  </a:extLst>
                </a:gridCol>
              </a:tblGrid>
              <a:tr h="338229">
                <a:tc>
                  <a:txBody>
                    <a:bodyPr/>
                    <a:lstStyle/>
                    <a:p>
                      <a:r>
                        <a:rPr lang="fr-FR" dirty="0"/>
                        <a:t>Portrait</a:t>
                      </a:r>
                    </a:p>
                  </a:txBody>
                  <a:tcPr/>
                </a:tc>
                <a:extLst>
                  <a:ext uri="{0D108BD9-81ED-4DB2-BD59-A6C34878D82A}">
                    <a16:rowId xmlns:a16="http://schemas.microsoft.com/office/drawing/2014/main" val="932707011"/>
                  </a:ext>
                </a:extLst>
              </a:tr>
              <a:tr h="1021371">
                <a:tc>
                  <a:txBody>
                    <a:bodyPr/>
                    <a:lstStyle/>
                    <a:p>
                      <a:r>
                        <a:rPr lang="fr-FR" sz="1050" dirty="0"/>
                        <a:t>Format de base de tout journaliste : l’interview. Elle est le résultat d’une conversation entre une personne et le journaliste. Le but d’une interview est d’obtenir des informations/le point de vue de la personne.</a:t>
                      </a:r>
                    </a:p>
                  </a:txBody>
                  <a:tcPr>
                    <a:solidFill>
                      <a:schemeClr val="bg1"/>
                    </a:solidFill>
                  </a:tcPr>
                </a:tc>
                <a:extLst>
                  <a:ext uri="{0D108BD9-81ED-4DB2-BD59-A6C34878D82A}">
                    <a16:rowId xmlns:a16="http://schemas.microsoft.com/office/drawing/2014/main" val="399228700"/>
                  </a:ext>
                </a:extLst>
              </a:tr>
            </a:tbl>
          </a:graphicData>
        </a:graphic>
      </p:graphicFrame>
      <p:pic>
        <p:nvPicPr>
          <p:cNvPr id="20" name="Graphique 19" descr="Chevalet avec un remplissage uni">
            <a:extLst>
              <a:ext uri="{FF2B5EF4-FFF2-40B4-BE49-F238E27FC236}">
                <a16:creationId xmlns:a16="http://schemas.microsoft.com/office/drawing/2014/main" id="{5F6DFDA7-E328-D9C2-94FF-D727342AC1B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400024" y="1549711"/>
            <a:ext cx="272266" cy="272266"/>
          </a:xfrm>
          <a:prstGeom prst="rect">
            <a:avLst/>
          </a:prstGeom>
        </p:spPr>
      </p:pic>
      <p:graphicFrame>
        <p:nvGraphicFramePr>
          <p:cNvPr id="15" name="Tableau 14">
            <a:extLst>
              <a:ext uri="{FF2B5EF4-FFF2-40B4-BE49-F238E27FC236}">
                <a16:creationId xmlns:a16="http://schemas.microsoft.com/office/drawing/2014/main" id="{2348FFF6-8FA1-21EC-DEB8-F1A020E01C51}"/>
              </a:ext>
            </a:extLst>
          </p:cNvPr>
          <p:cNvGraphicFramePr>
            <a:graphicFrameLocks noGrp="1"/>
          </p:cNvGraphicFramePr>
          <p:nvPr>
            <p:extLst>
              <p:ext uri="{D42A27DB-BD31-4B8C-83A1-F6EECF244321}">
                <p14:modId xmlns:p14="http://schemas.microsoft.com/office/powerpoint/2010/main" val="3813011641"/>
              </p:ext>
            </p:extLst>
          </p:nvPr>
        </p:nvGraphicFramePr>
        <p:xfrm>
          <a:off x="3439693" y="3127830"/>
          <a:ext cx="2264614" cy="1709829"/>
        </p:xfrm>
        <a:graphic>
          <a:graphicData uri="http://schemas.openxmlformats.org/drawingml/2006/table">
            <a:tbl>
              <a:tblPr firstRow="1" bandRow="1">
                <a:tableStyleId>{5A111915-BE36-4E01-A7E5-04B1672EAD32}</a:tableStyleId>
              </a:tblPr>
              <a:tblGrid>
                <a:gridCol w="2264614">
                  <a:extLst>
                    <a:ext uri="{9D8B030D-6E8A-4147-A177-3AD203B41FA5}">
                      <a16:colId xmlns:a16="http://schemas.microsoft.com/office/drawing/2014/main" val="1364133849"/>
                    </a:ext>
                  </a:extLst>
                </a:gridCol>
              </a:tblGrid>
              <a:tr h="338229">
                <a:tc>
                  <a:txBody>
                    <a:bodyPr/>
                    <a:lstStyle/>
                    <a:p>
                      <a:r>
                        <a:rPr lang="fr-FR" dirty="0"/>
                        <a:t>Faits divers</a:t>
                      </a:r>
                    </a:p>
                  </a:txBody>
                  <a:tcPr>
                    <a:solidFill>
                      <a:schemeClr val="accent1"/>
                    </a:solidFill>
                  </a:tcPr>
                </a:tc>
                <a:extLst>
                  <a:ext uri="{0D108BD9-81ED-4DB2-BD59-A6C34878D82A}">
                    <a16:rowId xmlns:a16="http://schemas.microsoft.com/office/drawing/2014/main" val="932707011"/>
                  </a:ext>
                </a:extLst>
              </a:tr>
              <a:tr h="1021371">
                <a:tc>
                  <a:txBody>
                    <a:bodyPr/>
                    <a:lstStyle/>
                    <a:p>
                      <a:r>
                        <a:rPr lang="fr-FR" sz="1050" dirty="0"/>
                        <a:t>Un fait divers reste et restera toujours neutre. S’il passionne autant, c’est parce qu’il alimente les discussions et l’imagination des gens. Un fait divers n’intéresse les gens que s’il respecte « la loi de proximité », qu’il parle de quelque chose de proche, de connu.</a:t>
                      </a:r>
                    </a:p>
                  </a:txBody>
                  <a:tcPr>
                    <a:solidFill>
                      <a:schemeClr val="bg1"/>
                    </a:solidFill>
                  </a:tcPr>
                </a:tc>
                <a:extLst>
                  <a:ext uri="{0D108BD9-81ED-4DB2-BD59-A6C34878D82A}">
                    <a16:rowId xmlns:a16="http://schemas.microsoft.com/office/drawing/2014/main" val="399228700"/>
                  </a:ext>
                </a:extLst>
              </a:tr>
            </a:tbl>
          </a:graphicData>
        </a:graphic>
      </p:graphicFrame>
      <p:pic>
        <p:nvPicPr>
          <p:cNvPr id="32" name="Graphique 31" descr="Crâne avec un remplissage uni">
            <a:extLst>
              <a:ext uri="{FF2B5EF4-FFF2-40B4-BE49-F238E27FC236}">
                <a16:creationId xmlns:a16="http://schemas.microsoft.com/office/drawing/2014/main" id="{8AE0F008-A9D0-7B23-A628-E1452DFF60B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456919" y="3158334"/>
            <a:ext cx="277413" cy="277413"/>
          </a:xfrm>
          <a:prstGeom prst="rect">
            <a:avLst/>
          </a:prstGeom>
        </p:spPr>
      </p:pic>
      <p:graphicFrame>
        <p:nvGraphicFramePr>
          <p:cNvPr id="14" name="Tableau 13">
            <a:extLst>
              <a:ext uri="{FF2B5EF4-FFF2-40B4-BE49-F238E27FC236}">
                <a16:creationId xmlns:a16="http://schemas.microsoft.com/office/drawing/2014/main" id="{C33507C5-439E-51F7-369C-9FC6E7FF4462}"/>
              </a:ext>
            </a:extLst>
          </p:cNvPr>
          <p:cNvGraphicFramePr>
            <a:graphicFrameLocks noGrp="1"/>
          </p:cNvGraphicFramePr>
          <p:nvPr>
            <p:extLst>
              <p:ext uri="{D42A27DB-BD31-4B8C-83A1-F6EECF244321}">
                <p14:modId xmlns:p14="http://schemas.microsoft.com/office/powerpoint/2010/main" val="1299823686"/>
              </p:ext>
            </p:extLst>
          </p:nvPr>
        </p:nvGraphicFramePr>
        <p:xfrm>
          <a:off x="1149208" y="3202414"/>
          <a:ext cx="2142936" cy="1549809"/>
        </p:xfrm>
        <a:graphic>
          <a:graphicData uri="http://schemas.openxmlformats.org/drawingml/2006/table">
            <a:tbl>
              <a:tblPr firstRow="1" bandRow="1">
                <a:tableStyleId>{5A111915-BE36-4E01-A7E5-04B1672EAD32}</a:tableStyleId>
              </a:tblPr>
              <a:tblGrid>
                <a:gridCol w="2142936">
                  <a:extLst>
                    <a:ext uri="{9D8B030D-6E8A-4147-A177-3AD203B41FA5}">
                      <a16:colId xmlns:a16="http://schemas.microsoft.com/office/drawing/2014/main" val="1364133849"/>
                    </a:ext>
                  </a:extLst>
                </a:gridCol>
              </a:tblGrid>
              <a:tr h="338229">
                <a:tc>
                  <a:txBody>
                    <a:bodyPr/>
                    <a:lstStyle/>
                    <a:p>
                      <a:r>
                        <a:rPr lang="fr-FR" dirty="0"/>
                        <a:t>Brève</a:t>
                      </a:r>
                    </a:p>
                  </a:txBody>
                  <a:tcPr/>
                </a:tc>
                <a:extLst>
                  <a:ext uri="{0D108BD9-81ED-4DB2-BD59-A6C34878D82A}">
                    <a16:rowId xmlns:a16="http://schemas.microsoft.com/office/drawing/2014/main" val="932707011"/>
                  </a:ext>
                </a:extLst>
              </a:tr>
              <a:tr h="1021371">
                <a:tc>
                  <a:txBody>
                    <a:bodyPr/>
                    <a:lstStyle/>
                    <a:p>
                      <a:r>
                        <a:rPr lang="fr-FR" sz="1050" dirty="0"/>
                        <a:t>Elle se caractérise par sa très petite taille et n’a qu’un objectif : informer en deux ou trois phrases d’un événement factuel. Pas d’adverbe ni d’adjectif, ou même de titre : les Brèves font fi de toute excellence d’écriture.</a:t>
                      </a:r>
                    </a:p>
                  </a:txBody>
                  <a:tcPr>
                    <a:solidFill>
                      <a:schemeClr val="bg1"/>
                    </a:solidFill>
                  </a:tcPr>
                </a:tc>
                <a:extLst>
                  <a:ext uri="{0D108BD9-81ED-4DB2-BD59-A6C34878D82A}">
                    <a16:rowId xmlns:a16="http://schemas.microsoft.com/office/drawing/2014/main" val="399228700"/>
                  </a:ext>
                </a:extLst>
              </a:tr>
            </a:tbl>
          </a:graphicData>
        </a:graphic>
      </p:graphicFrame>
      <p:pic>
        <p:nvPicPr>
          <p:cNvPr id="26" name="Graphique 25" descr="Courir avec un remplissage uni">
            <a:extLst>
              <a:ext uri="{FF2B5EF4-FFF2-40B4-BE49-F238E27FC236}">
                <a16:creationId xmlns:a16="http://schemas.microsoft.com/office/drawing/2014/main" id="{CD80EA62-CB71-2DD5-FE1D-C0BE8BF04A1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725007" y="3213846"/>
            <a:ext cx="297178" cy="297178"/>
          </a:xfrm>
          <a:prstGeom prst="rect">
            <a:avLst/>
          </a:prstGeom>
        </p:spPr>
      </p:pic>
    </p:spTree>
    <p:extLst>
      <p:ext uri="{BB962C8B-B14F-4D97-AF65-F5344CB8AC3E}">
        <p14:creationId xmlns:p14="http://schemas.microsoft.com/office/powerpoint/2010/main" val="1060150483"/>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EDFAD-2BC0-44D2-EC29-9E1E0A48CE3D}"/>
            </a:ext>
          </a:extLst>
        </p:cNvPr>
        <p:cNvGrpSpPr/>
        <p:nvPr/>
      </p:nvGrpSpPr>
      <p:grpSpPr>
        <a:xfrm>
          <a:off x="0" y="0"/>
          <a:ext cx="0" cy="0"/>
          <a:chOff x="0" y="0"/>
          <a:chExt cx="0" cy="0"/>
        </a:xfrm>
      </p:grpSpPr>
      <p:sp>
        <p:nvSpPr>
          <p:cNvPr id="9" name="Titre 1">
            <a:extLst>
              <a:ext uri="{FF2B5EF4-FFF2-40B4-BE49-F238E27FC236}">
                <a16:creationId xmlns:a16="http://schemas.microsoft.com/office/drawing/2014/main" id="{492506F7-E929-97B7-785E-30DC7F19CCFC}"/>
              </a:ext>
            </a:extLst>
          </p:cNvPr>
          <p:cNvSpPr>
            <a:spLocks noGrp="1"/>
          </p:cNvSpPr>
          <p:nvPr>
            <p:ph type="ctrTitle"/>
          </p:nvPr>
        </p:nvSpPr>
        <p:spPr>
          <a:xfrm>
            <a:off x="307300" y="1216242"/>
            <a:ext cx="4759611" cy="635528"/>
          </a:xfrm>
        </p:spPr>
        <p:txBody>
          <a:bodyPr>
            <a:normAutofit fontScale="90000"/>
          </a:bodyPr>
          <a:lstStyle/>
          <a:p>
            <a:r>
              <a:rPr lang="fr-FR" dirty="0"/>
              <a:t>Quelle source est la plus pertinente pour votre projet média ?</a:t>
            </a:r>
          </a:p>
        </p:txBody>
      </p:sp>
      <p:pic>
        <p:nvPicPr>
          <p:cNvPr id="36" name="Graphique 35">
            <a:extLst>
              <a:ext uri="{FF2B5EF4-FFF2-40B4-BE49-F238E27FC236}">
                <a16:creationId xmlns:a16="http://schemas.microsoft.com/office/drawing/2014/main" id="{98915289-1E16-FB12-A8A9-8C4CCD794EC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66911" y="1038687"/>
            <a:ext cx="4168760" cy="4168760"/>
          </a:xfrm>
          <a:prstGeom prst="rect">
            <a:avLst/>
          </a:prstGeom>
        </p:spPr>
      </p:pic>
      <p:graphicFrame>
        <p:nvGraphicFramePr>
          <p:cNvPr id="2" name="Tableau 1">
            <a:extLst>
              <a:ext uri="{FF2B5EF4-FFF2-40B4-BE49-F238E27FC236}">
                <a16:creationId xmlns:a16="http://schemas.microsoft.com/office/drawing/2014/main" id="{6EEA42DA-BFF9-B94F-D7EB-94A6E4E05702}"/>
              </a:ext>
            </a:extLst>
          </p:cNvPr>
          <p:cNvGraphicFramePr>
            <a:graphicFrameLocks noGrp="1"/>
          </p:cNvGraphicFramePr>
          <p:nvPr>
            <p:extLst>
              <p:ext uri="{D42A27DB-BD31-4B8C-83A1-F6EECF244321}">
                <p14:modId xmlns:p14="http://schemas.microsoft.com/office/powerpoint/2010/main" val="3064297035"/>
              </p:ext>
            </p:extLst>
          </p:nvPr>
        </p:nvGraphicFramePr>
        <p:xfrm>
          <a:off x="378322" y="2200564"/>
          <a:ext cx="8179751" cy="1983385"/>
        </p:xfrm>
        <a:graphic>
          <a:graphicData uri="http://schemas.openxmlformats.org/drawingml/2006/table">
            <a:tbl>
              <a:tblPr firstRow="1" bandRow="1">
                <a:tableStyleId>{72833802-FEF1-4C79-8D5D-14CF1EAF98D9}</a:tableStyleId>
              </a:tblPr>
              <a:tblGrid>
                <a:gridCol w="1426668">
                  <a:extLst>
                    <a:ext uri="{9D8B030D-6E8A-4147-A177-3AD203B41FA5}">
                      <a16:colId xmlns:a16="http://schemas.microsoft.com/office/drawing/2014/main" val="3844366279"/>
                    </a:ext>
                  </a:extLst>
                </a:gridCol>
                <a:gridCol w="1490508">
                  <a:extLst>
                    <a:ext uri="{9D8B030D-6E8A-4147-A177-3AD203B41FA5}">
                      <a16:colId xmlns:a16="http://schemas.microsoft.com/office/drawing/2014/main" val="1502974970"/>
                    </a:ext>
                  </a:extLst>
                </a:gridCol>
                <a:gridCol w="1540469">
                  <a:extLst>
                    <a:ext uri="{9D8B030D-6E8A-4147-A177-3AD203B41FA5}">
                      <a16:colId xmlns:a16="http://schemas.microsoft.com/office/drawing/2014/main" val="3351911252"/>
                    </a:ext>
                  </a:extLst>
                </a:gridCol>
                <a:gridCol w="2065062">
                  <a:extLst>
                    <a:ext uri="{9D8B030D-6E8A-4147-A177-3AD203B41FA5}">
                      <a16:colId xmlns:a16="http://schemas.microsoft.com/office/drawing/2014/main" val="3144193869"/>
                    </a:ext>
                  </a:extLst>
                </a:gridCol>
                <a:gridCol w="1657044">
                  <a:extLst>
                    <a:ext uri="{9D8B030D-6E8A-4147-A177-3AD203B41FA5}">
                      <a16:colId xmlns:a16="http://schemas.microsoft.com/office/drawing/2014/main" val="357738475"/>
                    </a:ext>
                  </a:extLst>
                </a:gridCol>
              </a:tblGrid>
              <a:tr h="28928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200" dirty="0"/>
                        <a:t>Pas de source</a:t>
                      </a:r>
                    </a:p>
                  </a:txBody>
                  <a:tcPr>
                    <a:lnR w="12700" cap="flat" cmpd="sng" algn="ctr">
                      <a:solidFill>
                        <a:srgbClr val="612DFA"/>
                      </a:solidFill>
                      <a:prstDash val="solid"/>
                      <a:round/>
                      <a:headEnd type="none" w="med" len="med"/>
                      <a:tailEnd type="none" w="med" len="med"/>
                    </a:lnR>
                    <a:lnB w="12700" cap="flat" cmpd="sng" algn="ctr">
                      <a:solidFill>
                        <a:srgbClr val="612DFA"/>
                      </a:solidFill>
                      <a:prstDash val="solid"/>
                      <a:round/>
                      <a:headEnd type="none" w="med" len="med"/>
                      <a:tailEnd type="none" w="med" len="med"/>
                    </a:lnB>
                    <a:solidFill>
                      <a:schemeClr val="accent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200" dirty="0">
                          <a:solidFill>
                            <a:schemeClr val="tx1"/>
                          </a:solidFill>
                        </a:rPr>
                        <a:t>Source invérifiable</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B w="12700" cap="flat" cmpd="sng" algn="ctr">
                      <a:solidFill>
                        <a:srgbClr val="612DFA"/>
                      </a:solidFill>
                      <a:prstDash val="solid"/>
                      <a:round/>
                      <a:headEnd type="none" w="med" len="med"/>
                      <a:tailEnd type="none" w="med" len="med"/>
                    </a:lnB>
                    <a:solidFill>
                      <a:schemeClr val="accent4"/>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200" dirty="0">
                          <a:solidFill>
                            <a:schemeClr val="tx1"/>
                          </a:solidFill>
                        </a:rPr>
                        <a:t>Source</a:t>
                      </a:r>
                      <a:r>
                        <a:rPr lang="fr-FR" sz="1200" dirty="0"/>
                        <a:t> </a:t>
                      </a:r>
                      <a:r>
                        <a:rPr lang="fr-FR" sz="1200" dirty="0">
                          <a:solidFill>
                            <a:schemeClr val="tx1"/>
                          </a:solidFill>
                        </a:rPr>
                        <a:t>anonyme</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B w="12700" cap="flat" cmpd="sng" algn="ctr">
                      <a:solidFill>
                        <a:srgbClr val="612DFA"/>
                      </a:solidFill>
                      <a:prstDash val="solid"/>
                      <a:round/>
                      <a:headEnd type="none" w="med" len="med"/>
                      <a:tailEnd type="none" w="med" len="med"/>
                    </a:lnB>
                    <a:solidFill>
                      <a:schemeClr val="bg2"/>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200" dirty="0"/>
                        <a:t>Source secondaire</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B w="12700" cap="flat" cmpd="sng" algn="ctr">
                      <a:solidFill>
                        <a:srgbClr val="612DFA"/>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200" dirty="0"/>
                        <a:t>Source primaire</a:t>
                      </a:r>
                    </a:p>
                  </a:txBody>
                  <a:tcPr>
                    <a:lnL w="12700" cap="flat" cmpd="sng" algn="ctr">
                      <a:solidFill>
                        <a:srgbClr val="612DFA"/>
                      </a:solidFill>
                      <a:prstDash val="solid"/>
                      <a:round/>
                      <a:headEnd type="none" w="med" len="med"/>
                      <a:tailEnd type="none" w="med" len="med"/>
                    </a:lnL>
                    <a:lnB w="12700" cap="flat" cmpd="sng" algn="ctr">
                      <a:solidFill>
                        <a:srgbClr val="612DFA"/>
                      </a:solidFill>
                      <a:prstDash val="solid"/>
                      <a:round/>
                      <a:headEnd type="none" w="med" len="med"/>
                      <a:tailEnd type="none" w="med" len="med"/>
                    </a:lnB>
                    <a:solidFill>
                      <a:schemeClr val="tx1"/>
                    </a:solidFill>
                  </a:tcPr>
                </a:tc>
                <a:extLst>
                  <a:ext uri="{0D108BD9-81ED-4DB2-BD59-A6C34878D82A}">
                    <a16:rowId xmlns:a16="http://schemas.microsoft.com/office/drawing/2014/main" val="2247519632"/>
                  </a:ext>
                </a:extLst>
              </a:tr>
              <a:tr h="169410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050" dirty="0"/>
                        <a:t>On réalise le média sans la moindre source. Ce sont alors nos avis, nos chroniques, nos émotions qui constituent la matière.</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T w="12700" cap="flat" cmpd="sng" algn="ctr">
                      <a:solidFill>
                        <a:srgbClr val="612DFA"/>
                      </a:solidFill>
                      <a:prstDash val="solid"/>
                      <a:round/>
                      <a:headEnd type="none" w="med" len="med"/>
                      <a:tailEnd type="none" w="med" len="med"/>
                    </a:lnT>
                    <a:lnB w="12700" cap="flat" cmpd="sng" algn="ctr">
                      <a:solidFill>
                        <a:srgbClr val="612DFA"/>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050" dirty="0"/>
                        <a:t>« Quelqu’un a dit que » et vous avez vaguement entendu dans le métro. Source invérifiable et donc propice à la diffusion de rumeurs.</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T w="12700" cap="flat" cmpd="sng" algn="ctr">
                      <a:solidFill>
                        <a:srgbClr val="612DFA"/>
                      </a:solidFill>
                      <a:prstDash val="solid"/>
                      <a:round/>
                      <a:headEnd type="none" w="med" len="med"/>
                      <a:tailEnd type="none" w="med" len="med"/>
                    </a:lnT>
                    <a:lnB w="12700" cap="flat" cmpd="sng" algn="ctr">
                      <a:solidFill>
                        <a:srgbClr val="612DFA"/>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050" dirty="0"/>
                        <a:t>Quelqu’un vous a glissé une information mais ne souhaite pas être cité. Votre responsabilité est de savoir si cette source était fiable… Sinon vous partagez des rumeurs.</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T w="12700" cap="flat" cmpd="sng" algn="ctr">
                      <a:solidFill>
                        <a:srgbClr val="612DFA"/>
                      </a:solidFill>
                      <a:prstDash val="solid"/>
                      <a:round/>
                      <a:headEnd type="none" w="med" len="med"/>
                      <a:tailEnd type="none" w="med" len="med"/>
                    </a:lnT>
                    <a:lnB w="12700" cap="flat" cmpd="sng" algn="ctr">
                      <a:solidFill>
                        <a:srgbClr val="612DFA"/>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050" dirty="0"/>
                        <a:t>Les sources secondaires font appel à un ou plusieurs intermédiaire(s) : cela peut être le récit d’un média ou d’un livre d’histoire, une anecdote racontée par quelqu’un qui n’était pas présent au moment où elle a eu lieu mais qui raconte ce qu’on lui en a dit, etc.</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T w="12700" cap="flat" cmpd="sng" algn="ctr">
                      <a:solidFill>
                        <a:srgbClr val="612DFA"/>
                      </a:solidFill>
                      <a:prstDash val="solid"/>
                      <a:round/>
                      <a:headEnd type="none" w="med" len="med"/>
                      <a:tailEnd type="none" w="med" len="med"/>
                    </a:lnT>
                    <a:lnB w="12700" cap="flat" cmpd="sng" algn="ctr">
                      <a:solidFill>
                        <a:srgbClr val="612DFA"/>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050" dirty="0"/>
                        <a:t>La source primaire est un élément de première main : un témoin d’événement, quelqu’un qui a vécu quelque chose, un enregistrement vidéo, une photographie que vous avez prise vous-même.</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T w="12700" cap="flat" cmpd="sng" algn="ctr">
                      <a:solidFill>
                        <a:srgbClr val="612DFA"/>
                      </a:solidFill>
                      <a:prstDash val="solid"/>
                      <a:round/>
                      <a:headEnd type="none" w="med" len="med"/>
                      <a:tailEnd type="none" w="med" len="med"/>
                    </a:lnT>
                    <a:lnB w="12700" cap="flat" cmpd="sng" algn="ctr">
                      <a:solidFill>
                        <a:srgbClr val="612DFA"/>
                      </a:solidFill>
                      <a:prstDash val="solid"/>
                      <a:round/>
                      <a:headEnd type="none" w="med" len="med"/>
                      <a:tailEnd type="none" w="med" len="med"/>
                    </a:lnB>
                    <a:solidFill>
                      <a:schemeClr val="bg1"/>
                    </a:solidFill>
                  </a:tcPr>
                </a:tc>
                <a:extLst>
                  <a:ext uri="{0D108BD9-81ED-4DB2-BD59-A6C34878D82A}">
                    <a16:rowId xmlns:a16="http://schemas.microsoft.com/office/drawing/2014/main" val="2867707145"/>
                  </a:ext>
                </a:extLst>
              </a:tr>
            </a:tbl>
          </a:graphicData>
        </a:graphic>
      </p:graphicFrame>
    </p:spTree>
    <p:extLst>
      <p:ext uri="{BB962C8B-B14F-4D97-AF65-F5344CB8AC3E}">
        <p14:creationId xmlns:p14="http://schemas.microsoft.com/office/powerpoint/2010/main" val="3798015281"/>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21150-1059-B50D-5C72-6DDF0E575CA0}"/>
            </a:ext>
          </a:extLst>
        </p:cNvPr>
        <p:cNvGrpSpPr/>
        <p:nvPr/>
      </p:nvGrpSpPr>
      <p:grpSpPr>
        <a:xfrm>
          <a:off x="0" y="0"/>
          <a:ext cx="0" cy="0"/>
          <a:chOff x="0" y="0"/>
          <a:chExt cx="0" cy="0"/>
        </a:xfrm>
      </p:grpSpPr>
      <p:sp>
        <p:nvSpPr>
          <p:cNvPr id="9" name="Titre 1">
            <a:extLst>
              <a:ext uri="{FF2B5EF4-FFF2-40B4-BE49-F238E27FC236}">
                <a16:creationId xmlns:a16="http://schemas.microsoft.com/office/drawing/2014/main" id="{E0EA4898-E509-F259-5623-D7A5AD627256}"/>
              </a:ext>
            </a:extLst>
          </p:cNvPr>
          <p:cNvSpPr>
            <a:spLocks noGrp="1"/>
          </p:cNvSpPr>
          <p:nvPr>
            <p:ph type="ctrTitle"/>
          </p:nvPr>
        </p:nvSpPr>
        <p:spPr>
          <a:xfrm>
            <a:off x="289545" y="1464817"/>
            <a:ext cx="5463185" cy="417249"/>
          </a:xfrm>
        </p:spPr>
        <p:txBody>
          <a:bodyPr>
            <a:normAutofit/>
          </a:bodyPr>
          <a:lstStyle/>
          <a:p>
            <a:r>
              <a:rPr lang="fr-FR" dirty="0"/>
              <a:t>Qui va incarner votre « histoire » ?</a:t>
            </a:r>
          </a:p>
        </p:txBody>
      </p:sp>
      <p:pic>
        <p:nvPicPr>
          <p:cNvPr id="36" name="Graphique 35">
            <a:extLst>
              <a:ext uri="{FF2B5EF4-FFF2-40B4-BE49-F238E27FC236}">
                <a16:creationId xmlns:a16="http://schemas.microsoft.com/office/drawing/2014/main" id="{81D573AE-4E85-297C-F3F1-E8BB940F858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66911" y="1038687"/>
            <a:ext cx="4168760" cy="4168760"/>
          </a:xfrm>
          <a:prstGeom prst="rect">
            <a:avLst/>
          </a:prstGeom>
        </p:spPr>
      </p:pic>
      <p:graphicFrame>
        <p:nvGraphicFramePr>
          <p:cNvPr id="2" name="Tableau 1">
            <a:extLst>
              <a:ext uri="{FF2B5EF4-FFF2-40B4-BE49-F238E27FC236}">
                <a16:creationId xmlns:a16="http://schemas.microsoft.com/office/drawing/2014/main" id="{DACBEB85-3C05-6C06-617E-486F9B70BD66}"/>
              </a:ext>
            </a:extLst>
          </p:cNvPr>
          <p:cNvGraphicFramePr>
            <a:graphicFrameLocks noGrp="1"/>
          </p:cNvGraphicFramePr>
          <p:nvPr>
            <p:extLst>
              <p:ext uri="{D42A27DB-BD31-4B8C-83A1-F6EECF244321}">
                <p14:modId xmlns:p14="http://schemas.microsoft.com/office/powerpoint/2010/main" val="3026513593"/>
              </p:ext>
            </p:extLst>
          </p:nvPr>
        </p:nvGraphicFramePr>
        <p:xfrm>
          <a:off x="378321" y="2173933"/>
          <a:ext cx="7256476" cy="1538636"/>
        </p:xfrm>
        <a:graphic>
          <a:graphicData uri="http://schemas.openxmlformats.org/drawingml/2006/table">
            <a:tbl>
              <a:tblPr firstRow="1" bandRow="1">
                <a:tableStyleId>{72833802-FEF1-4C79-8D5D-14CF1EAF98D9}</a:tableStyleId>
              </a:tblPr>
              <a:tblGrid>
                <a:gridCol w="1749946">
                  <a:extLst>
                    <a:ext uri="{9D8B030D-6E8A-4147-A177-3AD203B41FA5}">
                      <a16:colId xmlns:a16="http://schemas.microsoft.com/office/drawing/2014/main" val="3844366279"/>
                    </a:ext>
                  </a:extLst>
                </a:gridCol>
                <a:gridCol w="1828251">
                  <a:extLst>
                    <a:ext uri="{9D8B030D-6E8A-4147-A177-3AD203B41FA5}">
                      <a16:colId xmlns:a16="http://schemas.microsoft.com/office/drawing/2014/main" val="1502974970"/>
                    </a:ext>
                  </a:extLst>
                </a:gridCol>
                <a:gridCol w="1889533">
                  <a:extLst>
                    <a:ext uri="{9D8B030D-6E8A-4147-A177-3AD203B41FA5}">
                      <a16:colId xmlns:a16="http://schemas.microsoft.com/office/drawing/2014/main" val="3351911252"/>
                    </a:ext>
                  </a:extLst>
                </a:gridCol>
                <a:gridCol w="1788746">
                  <a:extLst>
                    <a:ext uri="{9D8B030D-6E8A-4147-A177-3AD203B41FA5}">
                      <a16:colId xmlns:a16="http://schemas.microsoft.com/office/drawing/2014/main" val="3144193869"/>
                    </a:ext>
                  </a:extLst>
                </a:gridCol>
              </a:tblGrid>
              <a:tr h="27261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200" dirty="0"/>
                        <a:t>Je</a:t>
                      </a:r>
                    </a:p>
                  </a:txBody>
                  <a:tcPr>
                    <a:lnR w="12700" cap="flat" cmpd="sng" algn="ctr">
                      <a:solidFill>
                        <a:schemeClr val="bg1"/>
                      </a:solidFill>
                      <a:prstDash val="solid"/>
                      <a:round/>
                      <a:headEnd type="none" w="med" len="med"/>
                      <a:tailEnd type="none" w="med" len="med"/>
                    </a:lnR>
                    <a:lnB w="12700" cap="flat" cmpd="sng" algn="ctr">
                      <a:solidFill>
                        <a:srgbClr val="612DFA"/>
                      </a:solidFill>
                      <a:prstDash val="solid"/>
                      <a:round/>
                      <a:headEnd type="none" w="med" len="med"/>
                      <a:tailEnd type="none" w="med" len="med"/>
                    </a:lnB>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200" dirty="0">
                          <a:solidFill>
                            <a:schemeClr val="bg1"/>
                          </a:solidFill>
                        </a:rPr>
                        <a:t>Nous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rgbClr val="612DFA"/>
                      </a:solidFill>
                      <a:prstDash val="solid"/>
                      <a:round/>
                      <a:headEnd type="none" w="med" len="med"/>
                      <a:tailEnd type="none" w="med" len="med"/>
                    </a:lnB>
                    <a:solidFill>
                      <a:schemeClr val="accent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200" dirty="0">
                          <a:solidFill>
                            <a:schemeClr val="bg1"/>
                          </a:solidFill>
                        </a:rPr>
                        <a:t>Il/Elle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rgbClr val="612DFA"/>
                      </a:solidFill>
                      <a:prstDash val="solid"/>
                      <a:round/>
                      <a:headEnd type="none" w="med" len="med"/>
                      <a:tailEnd type="none" w="med" len="med"/>
                    </a:lnB>
                    <a:solidFill>
                      <a:schemeClr val="tx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200" dirty="0"/>
                        <a:t>Ils/Elles</a:t>
                      </a:r>
                    </a:p>
                  </a:txBody>
                  <a:tcPr>
                    <a:lnL w="12700" cap="flat" cmpd="sng" algn="ctr">
                      <a:solidFill>
                        <a:schemeClr val="bg1"/>
                      </a:solidFill>
                      <a:prstDash val="solid"/>
                      <a:round/>
                      <a:headEnd type="none" w="med" len="med"/>
                      <a:tailEnd type="none" w="med" len="med"/>
                    </a:lnL>
                    <a:lnR w="12700" cap="flat" cmpd="sng" algn="ctr">
                      <a:solidFill>
                        <a:srgbClr val="612DFA"/>
                      </a:solidFill>
                      <a:prstDash val="solid"/>
                      <a:round/>
                      <a:headEnd type="none" w="med" len="med"/>
                      <a:tailEnd type="none" w="med" len="med"/>
                    </a:lnR>
                    <a:lnB w="12700" cap="flat" cmpd="sng" algn="ctr">
                      <a:solidFill>
                        <a:srgbClr val="612DFA"/>
                      </a:solidFill>
                      <a:prstDash val="solid"/>
                      <a:round/>
                      <a:headEnd type="none" w="med" len="med"/>
                      <a:tailEnd type="none" w="med" len="med"/>
                    </a:lnB>
                  </a:tcPr>
                </a:tc>
                <a:extLst>
                  <a:ext uri="{0D108BD9-81ED-4DB2-BD59-A6C34878D82A}">
                    <a16:rowId xmlns:a16="http://schemas.microsoft.com/office/drawing/2014/main" val="2247519632"/>
                  </a:ext>
                </a:extLst>
              </a:tr>
              <a:tr h="126431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100" dirty="0"/>
                        <a:t>C’est moi qui incarnerai mon histoire. Je prends part aux événements et je les raconte en « je ». Par exemple : un jour, il m’est arrivé…</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T w="12700" cap="flat" cmpd="sng" algn="ctr">
                      <a:solidFill>
                        <a:srgbClr val="612DFA"/>
                      </a:solidFill>
                      <a:prstDash val="solid"/>
                      <a:round/>
                      <a:headEnd type="none" w="med" len="med"/>
                      <a:tailEnd type="none" w="med" len="med"/>
                    </a:lnT>
                    <a:lnB w="12700" cap="flat" cmpd="sng" algn="ctr">
                      <a:solidFill>
                        <a:srgbClr val="612DFA"/>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100" dirty="0"/>
                        <a:t>La parole pourrait être collective : on essaye de raconter une expérience collective vécue.</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T w="12700" cap="flat" cmpd="sng" algn="ctr">
                      <a:solidFill>
                        <a:srgbClr val="612DFA"/>
                      </a:solidFill>
                      <a:prstDash val="solid"/>
                      <a:round/>
                      <a:headEnd type="none" w="med" len="med"/>
                      <a:tailEnd type="none" w="med" len="med"/>
                    </a:lnT>
                    <a:lnB w="12700" cap="flat" cmpd="sng" algn="ctr">
                      <a:solidFill>
                        <a:srgbClr val="612DFA"/>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100" dirty="0"/>
                        <a:t>On choisit un personnage dont on veut raconter la vie, le propos, faire son portrait. On parlera en « il » ou « elle », et on utilisera des extraits de l’interview.</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T w="12700" cap="flat" cmpd="sng" algn="ctr">
                      <a:solidFill>
                        <a:srgbClr val="612DFA"/>
                      </a:solidFill>
                      <a:prstDash val="solid"/>
                      <a:round/>
                      <a:headEnd type="none" w="med" len="med"/>
                      <a:tailEnd type="none" w="med" len="med"/>
                    </a:lnT>
                    <a:lnB w="12700" cap="flat" cmpd="sng" algn="ctr">
                      <a:solidFill>
                        <a:srgbClr val="612DFA"/>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FR" sz="1100" dirty="0"/>
                        <a:t>C’est un groupe de personnages dont on raconte les (</a:t>
                      </a:r>
                      <a:r>
                        <a:rPr lang="fr-FR" sz="1100" dirty="0" err="1"/>
                        <a:t>més</a:t>
                      </a:r>
                      <a:r>
                        <a:rPr lang="fr-FR" sz="1100" dirty="0"/>
                        <a:t>)aventures.</a:t>
                      </a:r>
                    </a:p>
                  </a:txBody>
                  <a:tcPr>
                    <a:lnL w="12700" cap="flat" cmpd="sng" algn="ctr">
                      <a:solidFill>
                        <a:srgbClr val="612DFA"/>
                      </a:solidFill>
                      <a:prstDash val="solid"/>
                      <a:round/>
                      <a:headEnd type="none" w="med" len="med"/>
                      <a:tailEnd type="none" w="med" len="med"/>
                    </a:lnL>
                    <a:lnR w="12700" cap="flat" cmpd="sng" algn="ctr">
                      <a:solidFill>
                        <a:srgbClr val="612DFA"/>
                      </a:solidFill>
                      <a:prstDash val="solid"/>
                      <a:round/>
                      <a:headEnd type="none" w="med" len="med"/>
                      <a:tailEnd type="none" w="med" len="med"/>
                    </a:lnR>
                    <a:lnT w="12700" cap="flat" cmpd="sng" algn="ctr">
                      <a:solidFill>
                        <a:srgbClr val="612DFA"/>
                      </a:solidFill>
                      <a:prstDash val="solid"/>
                      <a:round/>
                      <a:headEnd type="none" w="med" len="med"/>
                      <a:tailEnd type="none" w="med" len="med"/>
                    </a:lnT>
                    <a:lnB w="12700" cap="flat" cmpd="sng" algn="ctr">
                      <a:solidFill>
                        <a:srgbClr val="612DFA"/>
                      </a:solidFill>
                      <a:prstDash val="solid"/>
                      <a:round/>
                      <a:headEnd type="none" w="med" len="med"/>
                      <a:tailEnd type="none" w="med" len="med"/>
                    </a:lnB>
                    <a:solidFill>
                      <a:schemeClr val="bg1"/>
                    </a:solidFill>
                  </a:tcPr>
                </a:tc>
                <a:extLst>
                  <a:ext uri="{0D108BD9-81ED-4DB2-BD59-A6C34878D82A}">
                    <a16:rowId xmlns:a16="http://schemas.microsoft.com/office/drawing/2014/main" val="2867707145"/>
                  </a:ext>
                </a:extLst>
              </a:tr>
            </a:tbl>
          </a:graphicData>
        </a:graphic>
      </p:graphicFrame>
    </p:spTree>
    <p:extLst>
      <p:ext uri="{BB962C8B-B14F-4D97-AF65-F5344CB8AC3E}">
        <p14:creationId xmlns:p14="http://schemas.microsoft.com/office/powerpoint/2010/main" val="410703524"/>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94D89-4A22-F87B-D130-E180989677D2}"/>
            </a:ext>
          </a:extLst>
        </p:cNvPr>
        <p:cNvGrpSpPr/>
        <p:nvPr/>
      </p:nvGrpSpPr>
      <p:grpSpPr>
        <a:xfrm>
          <a:off x="0" y="0"/>
          <a:ext cx="0" cy="0"/>
          <a:chOff x="0" y="0"/>
          <a:chExt cx="0" cy="0"/>
        </a:xfrm>
      </p:grpSpPr>
      <p:sp>
        <p:nvSpPr>
          <p:cNvPr id="9" name="Titre 1">
            <a:extLst>
              <a:ext uri="{FF2B5EF4-FFF2-40B4-BE49-F238E27FC236}">
                <a16:creationId xmlns:a16="http://schemas.microsoft.com/office/drawing/2014/main" id="{01E09837-C87C-697A-05D2-02ACD33013E5}"/>
              </a:ext>
            </a:extLst>
          </p:cNvPr>
          <p:cNvSpPr>
            <a:spLocks noGrp="1"/>
          </p:cNvSpPr>
          <p:nvPr>
            <p:ph type="ctrTitle"/>
          </p:nvPr>
        </p:nvSpPr>
        <p:spPr>
          <a:xfrm>
            <a:off x="570197" y="795333"/>
            <a:ext cx="6858000" cy="488265"/>
          </a:xfrm>
        </p:spPr>
        <p:txBody>
          <a:bodyPr/>
          <a:lstStyle/>
          <a:p>
            <a:r>
              <a:rPr lang="fr-FR" dirty="0"/>
              <a:t>Quel ton allez-vous employer ?</a:t>
            </a:r>
          </a:p>
        </p:txBody>
      </p:sp>
      <p:pic>
        <p:nvPicPr>
          <p:cNvPr id="36" name="Graphique 35">
            <a:extLst>
              <a:ext uri="{FF2B5EF4-FFF2-40B4-BE49-F238E27FC236}">
                <a16:creationId xmlns:a16="http://schemas.microsoft.com/office/drawing/2014/main" id="{C929A491-02EF-8F92-F7CB-76C8158CE14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66911" y="1038687"/>
            <a:ext cx="4168760" cy="4168760"/>
          </a:xfrm>
          <a:prstGeom prst="rect">
            <a:avLst/>
          </a:prstGeom>
        </p:spPr>
      </p:pic>
      <p:sp>
        <p:nvSpPr>
          <p:cNvPr id="2" name="Rectangle : avec coins arrondis en diagonale 1">
            <a:extLst>
              <a:ext uri="{FF2B5EF4-FFF2-40B4-BE49-F238E27FC236}">
                <a16:creationId xmlns:a16="http://schemas.microsoft.com/office/drawing/2014/main" id="{DBEADDA4-7148-FA53-FD0D-E71457CBB7D0}"/>
              </a:ext>
            </a:extLst>
          </p:cNvPr>
          <p:cNvSpPr/>
          <p:nvPr/>
        </p:nvSpPr>
        <p:spPr>
          <a:xfrm>
            <a:off x="1047818" y="1917605"/>
            <a:ext cx="1804379" cy="988628"/>
          </a:xfrm>
          <a:prstGeom prst="round2DiagRect">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sz="1200" dirty="0">
                <a:solidFill>
                  <a:schemeClr val="tx1"/>
                </a:solidFill>
              </a:rPr>
              <a:t>On pose un regard critique sur ce qu’on a exploré et on le raconte avec humour.</a:t>
            </a:r>
          </a:p>
        </p:txBody>
      </p:sp>
      <p:sp>
        <p:nvSpPr>
          <p:cNvPr id="5" name="Rectangle : avec coins arrondis en haut 4">
            <a:extLst>
              <a:ext uri="{FF2B5EF4-FFF2-40B4-BE49-F238E27FC236}">
                <a16:creationId xmlns:a16="http://schemas.microsoft.com/office/drawing/2014/main" id="{6F24C1F4-5F9C-A79E-1DC2-0F245809B7C5}"/>
              </a:ext>
            </a:extLst>
          </p:cNvPr>
          <p:cNvSpPr/>
          <p:nvPr/>
        </p:nvSpPr>
        <p:spPr>
          <a:xfrm>
            <a:off x="1716808" y="1603039"/>
            <a:ext cx="1135389" cy="316006"/>
          </a:xfrm>
          <a:prstGeom prst="round2Same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rPr>
              <a:t>Ironique ?</a:t>
            </a:r>
          </a:p>
        </p:txBody>
      </p:sp>
      <p:sp>
        <p:nvSpPr>
          <p:cNvPr id="6" name="Rectangle : avec coins arrondis en diagonale 5">
            <a:extLst>
              <a:ext uri="{FF2B5EF4-FFF2-40B4-BE49-F238E27FC236}">
                <a16:creationId xmlns:a16="http://schemas.microsoft.com/office/drawing/2014/main" id="{184AFACC-E1B4-BAB9-8DBA-458DA82361E9}"/>
              </a:ext>
            </a:extLst>
          </p:cNvPr>
          <p:cNvSpPr/>
          <p:nvPr/>
        </p:nvSpPr>
        <p:spPr>
          <a:xfrm>
            <a:off x="3380032" y="1908087"/>
            <a:ext cx="2149284" cy="1122013"/>
          </a:xfrm>
          <a:prstGeom prst="round2DiagRect">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sz="1200" dirty="0">
                <a:solidFill>
                  <a:schemeClr val="tx1"/>
                </a:solidFill>
              </a:rPr>
              <a:t>On entre dans le détail. On veut que le public ressente les mêmes émotions que ceux qui racontent les événements.</a:t>
            </a:r>
          </a:p>
        </p:txBody>
      </p:sp>
      <p:sp>
        <p:nvSpPr>
          <p:cNvPr id="7" name="Rectangle : avec coins arrondis en haut 6">
            <a:extLst>
              <a:ext uri="{FF2B5EF4-FFF2-40B4-BE49-F238E27FC236}">
                <a16:creationId xmlns:a16="http://schemas.microsoft.com/office/drawing/2014/main" id="{209D7590-1136-524C-8F51-B41B47B805A9}"/>
              </a:ext>
            </a:extLst>
          </p:cNvPr>
          <p:cNvSpPr/>
          <p:nvPr/>
        </p:nvSpPr>
        <p:spPr>
          <a:xfrm>
            <a:off x="4272904" y="1585358"/>
            <a:ext cx="1256412" cy="316006"/>
          </a:xfrm>
          <a:prstGeom prst="round2Same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solidFill>
              </a:rPr>
              <a:t>Descriptif ?</a:t>
            </a:r>
          </a:p>
        </p:txBody>
      </p:sp>
      <p:sp>
        <p:nvSpPr>
          <p:cNvPr id="10" name="Rectangle : avec coins arrondis en diagonale 9">
            <a:extLst>
              <a:ext uri="{FF2B5EF4-FFF2-40B4-BE49-F238E27FC236}">
                <a16:creationId xmlns:a16="http://schemas.microsoft.com/office/drawing/2014/main" id="{5C9119A5-8C39-EB73-8DB7-A7095BFC7784}"/>
              </a:ext>
            </a:extLst>
          </p:cNvPr>
          <p:cNvSpPr/>
          <p:nvPr/>
        </p:nvSpPr>
        <p:spPr>
          <a:xfrm>
            <a:off x="1509327" y="3659231"/>
            <a:ext cx="3003012" cy="988628"/>
          </a:xfrm>
          <a:prstGeom prst="round2DiagRect">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sz="1200" dirty="0">
                <a:solidFill>
                  <a:schemeClr val="tx1"/>
                </a:solidFill>
              </a:rPr>
              <a:t>On tente de décrire avec froideur la réalité. On ne prend pas position, ni pour un camp ni pour un autre. On donne la parole à tout le monde.</a:t>
            </a:r>
          </a:p>
        </p:txBody>
      </p:sp>
      <p:sp>
        <p:nvSpPr>
          <p:cNvPr id="11" name="Rectangle : avec coins arrondis en haut 10">
            <a:extLst>
              <a:ext uri="{FF2B5EF4-FFF2-40B4-BE49-F238E27FC236}">
                <a16:creationId xmlns:a16="http://schemas.microsoft.com/office/drawing/2014/main" id="{B101468B-BC9C-1B98-E762-ECAC483A6652}"/>
              </a:ext>
            </a:extLst>
          </p:cNvPr>
          <p:cNvSpPr/>
          <p:nvPr/>
        </p:nvSpPr>
        <p:spPr>
          <a:xfrm>
            <a:off x="2247724" y="3344665"/>
            <a:ext cx="2264615" cy="316006"/>
          </a:xfrm>
          <a:prstGeom prst="round2Same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rPr>
              <a:t>Neutre/contradictoire ?</a:t>
            </a:r>
          </a:p>
        </p:txBody>
      </p:sp>
      <p:sp>
        <p:nvSpPr>
          <p:cNvPr id="17" name="Rectangle : avec coins arrondis en diagonale 16">
            <a:extLst>
              <a:ext uri="{FF2B5EF4-FFF2-40B4-BE49-F238E27FC236}">
                <a16:creationId xmlns:a16="http://schemas.microsoft.com/office/drawing/2014/main" id="{597FDCDA-B799-A7C1-DDA4-7FEB5E72E169}"/>
              </a:ext>
            </a:extLst>
          </p:cNvPr>
          <p:cNvSpPr/>
          <p:nvPr/>
        </p:nvSpPr>
        <p:spPr>
          <a:xfrm>
            <a:off x="4980214" y="3418126"/>
            <a:ext cx="2450513" cy="1044342"/>
          </a:xfrm>
          <a:prstGeom prst="round2DiagRect">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sz="1200" dirty="0">
                <a:solidFill>
                  <a:schemeClr val="tx1"/>
                </a:solidFill>
              </a:rPr>
              <a:t>On a envie de dénoncer une injustice. On peut assumer cette subjectivité, mais elle doit être étayée par des témoignages.</a:t>
            </a:r>
          </a:p>
        </p:txBody>
      </p:sp>
      <p:sp>
        <p:nvSpPr>
          <p:cNvPr id="19" name="Rectangle : avec coins arrondis en haut 18">
            <a:extLst>
              <a:ext uri="{FF2B5EF4-FFF2-40B4-BE49-F238E27FC236}">
                <a16:creationId xmlns:a16="http://schemas.microsoft.com/office/drawing/2014/main" id="{0F8E0DCB-7122-B26F-C24C-19435E791BC9}"/>
              </a:ext>
            </a:extLst>
          </p:cNvPr>
          <p:cNvSpPr/>
          <p:nvPr/>
        </p:nvSpPr>
        <p:spPr>
          <a:xfrm>
            <a:off x="6381531" y="3095396"/>
            <a:ext cx="1049195" cy="316006"/>
          </a:xfrm>
          <a:prstGeom prst="round2Same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rPr>
              <a:t>Engagé ?</a:t>
            </a:r>
          </a:p>
        </p:txBody>
      </p:sp>
      <p:sp>
        <p:nvSpPr>
          <p:cNvPr id="21" name="Rectangle : avec coins arrondis en diagonale 20">
            <a:extLst>
              <a:ext uri="{FF2B5EF4-FFF2-40B4-BE49-F238E27FC236}">
                <a16:creationId xmlns:a16="http://schemas.microsoft.com/office/drawing/2014/main" id="{01D9AEE7-15C0-BEC9-3C1D-01D343F9B261}"/>
              </a:ext>
            </a:extLst>
          </p:cNvPr>
          <p:cNvSpPr/>
          <p:nvPr/>
        </p:nvSpPr>
        <p:spPr>
          <a:xfrm>
            <a:off x="5970306" y="1767766"/>
            <a:ext cx="1866104" cy="1013065"/>
          </a:xfrm>
          <a:prstGeom prst="round2DiagRect">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sz="1200" dirty="0">
                <a:solidFill>
                  <a:schemeClr val="tx1"/>
                </a:solidFill>
              </a:rPr>
              <a:t>On propose de prendre du recul sur une réalité, de la raconter avec émotion.</a:t>
            </a:r>
          </a:p>
        </p:txBody>
      </p:sp>
      <p:sp>
        <p:nvSpPr>
          <p:cNvPr id="22" name="Rectangle : avec coins arrondis en haut 21">
            <a:extLst>
              <a:ext uri="{FF2B5EF4-FFF2-40B4-BE49-F238E27FC236}">
                <a16:creationId xmlns:a16="http://schemas.microsoft.com/office/drawing/2014/main" id="{B7B639F5-F901-4CEC-3059-A50CF9B3DD0C}"/>
              </a:ext>
            </a:extLst>
          </p:cNvPr>
          <p:cNvSpPr/>
          <p:nvPr/>
        </p:nvSpPr>
        <p:spPr>
          <a:xfrm>
            <a:off x="6661023" y="1445036"/>
            <a:ext cx="1175388" cy="316006"/>
          </a:xfrm>
          <a:prstGeom prst="round2Same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solidFill>
              </a:rPr>
              <a:t>Poétique ?</a:t>
            </a:r>
          </a:p>
        </p:txBody>
      </p:sp>
    </p:spTree>
    <p:extLst>
      <p:ext uri="{BB962C8B-B14F-4D97-AF65-F5344CB8AC3E}">
        <p14:creationId xmlns:p14="http://schemas.microsoft.com/office/powerpoint/2010/main" val="4224321988"/>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5;p18">
            <a:extLst>
              <a:ext uri="{FF2B5EF4-FFF2-40B4-BE49-F238E27FC236}">
                <a16:creationId xmlns:a16="http://schemas.microsoft.com/office/drawing/2014/main" id="{A392BB34-E210-B6D0-4ECA-A7C3F2607C34}"/>
              </a:ext>
            </a:extLst>
          </p:cNvPr>
          <p:cNvSpPr txBox="1"/>
          <p:nvPr/>
        </p:nvSpPr>
        <p:spPr>
          <a:xfrm>
            <a:off x="912059" y="862119"/>
            <a:ext cx="4544024" cy="925859"/>
          </a:xfrm>
          <a:prstGeom prst="rect">
            <a:avLst/>
          </a:prstGeom>
          <a:noFill/>
          <a:ln>
            <a:noFill/>
          </a:ln>
        </p:spPr>
        <p:txBody>
          <a:bodyPr spcFirstLastPara="1" wrap="square" lIns="91425" tIns="45700" rIns="91425" bIns="45700" anchor="t" anchorCtr="0">
            <a:normAutofit fontScale="92500"/>
          </a:bodyPr>
          <a:lstStyle/>
          <a:p>
            <a:pPr marL="0" marR="0" lvl="0" indent="0" rtl="0">
              <a:lnSpc>
                <a:spcPct val="80000"/>
              </a:lnSpc>
              <a:spcBef>
                <a:spcPts val="0"/>
              </a:spcBef>
              <a:spcAft>
                <a:spcPts val="0"/>
              </a:spcAft>
              <a:buClr>
                <a:srgbClr val="2BB9C5"/>
              </a:buClr>
              <a:buSzPts val="3700"/>
              <a:buFont typeface="Arial"/>
              <a:buNone/>
            </a:pPr>
            <a:r>
              <a:rPr lang="fr-FR" sz="3200" b="1" u="none" strike="noStrike" cap="none" dirty="0">
                <a:solidFill>
                  <a:schemeClr val="bg1"/>
                </a:solidFill>
                <a:latin typeface="Aptos" panose="020B0004020202020204" pitchFamily="34" charset="0"/>
                <a:ea typeface="Open Sans"/>
                <a:cs typeface="Open Sans"/>
                <a:sym typeface="Open Sans"/>
              </a:rPr>
              <a:t>Faire un média, prendre une responsabilité</a:t>
            </a:r>
            <a:endParaRPr sz="3200" b="1" u="none" strike="noStrike" cap="none" dirty="0">
              <a:solidFill>
                <a:schemeClr val="bg1"/>
              </a:solidFill>
              <a:latin typeface="Aptos" panose="020B0004020202020204" pitchFamily="34" charset="0"/>
              <a:ea typeface="Open Sans"/>
              <a:cs typeface="Open Sans"/>
              <a:sym typeface="Open Sans"/>
            </a:endParaRPr>
          </a:p>
        </p:txBody>
      </p:sp>
      <p:sp>
        <p:nvSpPr>
          <p:cNvPr id="2" name="Google Shape;112;p6">
            <a:extLst>
              <a:ext uri="{FF2B5EF4-FFF2-40B4-BE49-F238E27FC236}">
                <a16:creationId xmlns:a16="http://schemas.microsoft.com/office/drawing/2014/main" id="{2EC8A033-8D97-A2E5-7231-B92EC5D175AA}"/>
              </a:ext>
            </a:extLst>
          </p:cNvPr>
          <p:cNvSpPr txBox="1"/>
          <p:nvPr/>
        </p:nvSpPr>
        <p:spPr>
          <a:xfrm>
            <a:off x="3767218" y="2135504"/>
            <a:ext cx="4544024" cy="2607946"/>
          </a:xfrm>
          <a:prstGeom prst="rect">
            <a:avLst/>
          </a:prstGeom>
          <a:noFill/>
          <a:ln>
            <a:noFill/>
          </a:ln>
        </p:spPr>
        <p:txBody>
          <a:bodyPr spcFirstLastPara="1" wrap="square" lIns="91425" tIns="45700" rIns="91425" bIns="45700" anchor="t" anchorCtr="0">
            <a:normAutofit/>
          </a:bodyPr>
          <a:lstStyle/>
          <a:p>
            <a:pPr>
              <a:lnSpc>
                <a:spcPct val="90000"/>
              </a:lnSpc>
              <a:buClr>
                <a:srgbClr val="2BB9C5"/>
              </a:buClr>
              <a:buSzPts val="1800"/>
            </a:pPr>
            <a:r>
              <a:rPr lang="fr-FR" sz="1800" dirty="0">
                <a:solidFill>
                  <a:schemeClr val="bg1"/>
                </a:solidFill>
                <a:latin typeface=""/>
                <a:ea typeface="Open Sans"/>
                <a:cs typeface="Open Sans"/>
                <a:sym typeface="Open Sans"/>
              </a:rPr>
              <a:t>À vous de jouer, pour inventer </a:t>
            </a:r>
            <a:r>
              <a:rPr lang="fr-FR" sz="1800" b="1" dirty="0">
                <a:solidFill>
                  <a:schemeClr val="accent4"/>
                </a:solidFill>
                <a:latin typeface=""/>
                <a:ea typeface="Open Sans"/>
                <a:cs typeface="Open Sans"/>
                <a:sym typeface="Open Sans"/>
              </a:rPr>
              <a:t>VOTRE</a:t>
            </a:r>
            <a:r>
              <a:rPr lang="fr-FR" sz="1800" dirty="0">
                <a:solidFill>
                  <a:schemeClr val="bg1"/>
                </a:solidFill>
                <a:latin typeface=""/>
                <a:ea typeface="Open Sans"/>
                <a:cs typeface="Open Sans"/>
                <a:sym typeface="Open Sans"/>
              </a:rPr>
              <a:t> manière de transmettre quelque chose au public.</a:t>
            </a:r>
          </a:p>
          <a:p>
            <a:pPr>
              <a:lnSpc>
                <a:spcPct val="90000"/>
              </a:lnSpc>
              <a:buClr>
                <a:srgbClr val="2BB9C5"/>
              </a:buClr>
              <a:buSzPts val="1800"/>
            </a:pPr>
            <a:endParaRPr lang="fr-FR" sz="1800" dirty="0">
              <a:solidFill>
                <a:schemeClr val="bg1"/>
              </a:solidFill>
              <a:latin typeface=""/>
              <a:ea typeface="Open Sans"/>
              <a:cs typeface="Open Sans"/>
              <a:sym typeface="Open Sans"/>
            </a:endParaRPr>
          </a:p>
          <a:p>
            <a:pPr>
              <a:lnSpc>
                <a:spcPct val="90000"/>
              </a:lnSpc>
              <a:buClr>
                <a:srgbClr val="2BB9C5"/>
              </a:buClr>
              <a:buSzPts val="1800"/>
            </a:pPr>
            <a:r>
              <a:rPr lang="fr-FR" sz="1800" dirty="0">
                <a:solidFill>
                  <a:schemeClr val="bg1"/>
                </a:solidFill>
                <a:latin typeface=""/>
                <a:ea typeface="Open Sans"/>
                <a:cs typeface="Open Sans"/>
                <a:sym typeface="Open Sans"/>
              </a:rPr>
              <a:t>L’important est d’assumer votre </a:t>
            </a:r>
            <a:r>
              <a:rPr lang="fr-FR" sz="1800" b="1" dirty="0">
                <a:solidFill>
                  <a:schemeClr val="bg2"/>
                </a:solidFill>
                <a:latin typeface=""/>
                <a:ea typeface="Open Sans"/>
                <a:cs typeface="Open Sans"/>
                <a:sym typeface="Open Sans"/>
              </a:rPr>
              <a:t>POSTURE</a:t>
            </a:r>
            <a:r>
              <a:rPr lang="fr-FR" sz="1800" dirty="0">
                <a:solidFill>
                  <a:schemeClr val="bg1"/>
                </a:solidFill>
                <a:latin typeface=""/>
                <a:ea typeface="Open Sans"/>
                <a:cs typeface="Open Sans"/>
                <a:sym typeface="Open Sans"/>
              </a:rPr>
              <a:t> par rapport au public…</a:t>
            </a:r>
          </a:p>
          <a:p>
            <a:pPr>
              <a:lnSpc>
                <a:spcPct val="90000"/>
              </a:lnSpc>
              <a:buClr>
                <a:srgbClr val="2BB9C5"/>
              </a:buClr>
              <a:buSzPts val="1800"/>
            </a:pPr>
            <a:endParaRPr lang="fr-FR" sz="1600" dirty="0">
              <a:solidFill>
                <a:schemeClr val="bg1"/>
              </a:solidFill>
              <a:latin typeface=""/>
              <a:ea typeface="Open Sans"/>
              <a:cs typeface="Open Sans"/>
              <a:sym typeface="Open Sans"/>
            </a:endParaRPr>
          </a:p>
          <a:p>
            <a:pPr>
              <a:lnSpc>
                <a:spcPct val="90000"/>
              </a:lnSpc>
              <a:buClr>
                <a:srgbClr val="2BB9C5"/>
              </a:buClr>
              <a:buSzPts val="1800"/>
            </a:pPr>
            <a:r>
              <a:rPr lang="fr-FR" sz="2000" b="1" dirty="0">
                <a:solidFill>
                  <a:schemeClr val="accent4"/>
                </a:solidFill>
                <a:latin typeface=""/>
                <a:ea typeface="Open Sans"/>
                <a:cs typeface="Open Sans"/>
                <a:sym typeface="Open Sans"/>
              </a:rPr>
              <a:t>S’attendra-t-il à découvrir LA réalité, UNE réalité, ou VOTRE réalité ?</a:t>
            </a:r>
            <a:endParaRPr sz="2000" b="1" dirty="0">
              <a:solidFill>
                <a:schemeClr val="accent4"/>
              </a:solidFill>
              <a:latin typeface=""/>
              <a:ea typeface="Open Sans"/>
              <a:cs typeface="Open Sans"/>
              <a:sym typeface="Open Sans"/>
            </a:endParaRPr>
          </a:p>
        </p:txBody>
      </p:sp>
      <p:pic>
        <p:nvPicPr>
          <p:cNvPr id="7" name="Graphique 6">
            <a:extLst>
              <a:ext uri="{FF2B5EF4-FFF2-40B4-BE49-F238E27FC236}">
                <a16:creationId xmlns:a16="http://schemas.microsoft.com/office/drawing/2014/main" id="{A4BE0635-A918-682C-3900-4CF93A4C2B8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7452" y="2079844"/>
            <a:ext cx="3086619" cy="3100039"/>
          </a:xfrm>
          <a:prstGeom prst="rect">
            <a:avLst/>
          </a:prstGeom>
        </p:spPr>
      </p:pic>
      <p:pic>
        <p:nvPicPr>
          <p:cNvPr id="9" name="Graphique 8">
            <a:extLst>
              <a:ext uri="{FF2B5EF4-FFF2-40B4-BE49-F238E27FC236}">
                <a16:creationId xmlns:a16="http://schemas.microsoft.com/office/drawing/2014/main" id="{5BBF4D53-FF0F-57F3-A52C-83781041C28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7213146" y="-24492"/>
            <a:ext cx="1955346" cy="1955346"/>
          </a:xfrm>
          <a:prstGeom prst="rect">
            <a:avLst/>
          </a:prstGeom>
        </p:spPr>
      </p:pic>
    </p:spTree>
    <p:extLst>
      <p:ext uri="{BB962C8B-B14F-4D97-AF65-F5344CB8AC3E}">
        <p14:creationId xmlns:p14="http://schemas.microsoft.com/office/powerpoint/2010/main" val="1088947183"/>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que 16">
            <a:extLst>
              <a:ext uri="{FF2B5EF4-FFF2-40B4-BE49-F238E27FC236}">
                <a16:creationId xmlns:a16="http://schemas.microsoft.com/office/drawing/2014/main" id="{73BD140B-7608-3D9C-696D-28EF898794E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18" name="Titre 1">
            <a:extLst>
              <a:ext uri="{FF2B5EF4-FFF2-40B4-BE49-F238E27FC236}">
                <a16:creationId xmlns:a16="http://schemas.microsoft.com/office/drawing/2014/main" id="{D0105BDB-C488-02D9-4DB8-85CD6B9D669B}"/>
              </a:ext>
            </a:extLst>
          </p:cNvPr>
          <p:cNvSpPr>
            <a:spLocks noGrp="1"/>
          </p:cNvSpPr>
          <p:nvPr>
            <p:ph type="ctrTitle"/>
          </p:nvPr>
        </p:nvSpPr>
        <p:spPr>
          <a:xfrm>
            <a:off x="585591" y="1763930"/>
            <a:ext cx="3986409" cy="653587"/>
          </a:xfrm>
        </p:spPr>
        <p:txBody>
          <a:bodyPr>
            <a:normAutofit fontScale="90000"/>
          </a:bodyPr>
          <a:lstStyle/>
          <a:p>
            <a:r>
              <a:rPr lang="fr-FR" dirty="0"/>
              <a:t>Veut-on interviewer des gens réels, qui existent vraiment ?</a:t>
            </a:r>
          </a:p>
        </p:txBody>
      </p:sp>
      <p:sp>
        <p:nvSpPr>
          <p:cNvPr id="19" name="Titre 1">
            <a:extLst>
              <a:ext uri="{FF2B5EF4-FFF2-40B4-BE49-F238E27FC236}">
                <a16:creationId xmlns:a16="http://schemas.microsoft.com/office/drawing/2014/main" id="{B9E2571A-22C9-54D7-F0A0-E45231BC8612}"/>
              </a:ext>
            </a:extLst>
          </p:cNvPr>
          <p:cNvSpPr txBox="1">
            <a:spLocks/>
          </p:cNvSpPr>
          <p:nvPr/>
        </p:nvSpPr>
        <p:spPr>
          <a:xfrm>
            <a:off x="549375" y="1110343"/>
            <a:ext cx="727162" cy="653587"/>
          </a:xfrm>
          <a:prstGeom prst="rect">
            <a:avLst/>
          </a:prstGeom>
        </p:spPr>
        <p:txBody>
          <a:bodyPr vert="horz" lIns="91440" tIns="45720" rIns="91440" bIns="45720" rtlCol="0" anchor="b">
            <a:normAutofit fontScale="975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1.</a:t>
            </a:r>
          </a:p>
        </p:txBody>
      </p:sp>
      <p:grpSp>
        <p:nvGrpSpPr>
          <p:cNvPr id="20" name="Groupe 19">
            <a:extLst>
              <a:ext uri="{FF2B5EF4-FFF2-40B4-BE49-F238E27FC236}">
                <a16:creationId xmlns:a16="http://schemas.microsoft.com/office/drawing/2014/main" id="{810EE1E1-2E5D-39A8-0959-22C4D9377088}"/>
              </a:ext>
            </a:extLst>
          </p:cNvPr>
          <p:cNvGrpSpPr/>
          <p:nvPr/>
        </p:nvGrpSpPr>
        <p:grpSpPr>
          <a:xfrm>
            <a:off x="665428" y="2725984"/>
            <a:ext cx="1222217" cy="887805"/>
            <a:chOff x="932507" y="2880698"/>
            <a:chExt cx="1222217" cy="887805"/>
          </a:xfrm>
        </p:grpSpPr>
        <p:sp>
          <p:nvSpPr>
            <p:cNvPr id="21" name="Titre 1">
              <a:extLst>
                <a:ext uri="{FF2B5EF4-FFF2-40B4-BE49-F238E27FC236}">
                  <a16:creationId xmlns:a16="http://schemas.microsoft.com/office/drawing/2014/main" id="{9111D560-614C-FCFF-DF00-6AC6531AE64C}"/>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22" name="Rectangle : avec coins arrondis en diagonale 21">
              <a:extLst>
                <a:ext uri="{FF2B5EF4-FFF2-40B4-BE49-F238E27FC236}">
                  <a16:creationId xmlns:a16="http://schemas.microsoft.com/office/drawing/2014/main" id="{6E6D7CD1-3BD7-C9C8-6DAE-C6FEAFE59403}"/>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23" name="Rectangle : avec coins arrondis en diagonale 22">
              <a:extLst>
                <a:ext uri="{FF2B5EF4-FFF2-40B4-BE49-F238E27FC236}">
                  <a16:creationId xmlns:a16="http://schemas.microsoft.com/office/drawing/2014/main" id="{F1F753FA-A879-3C89-6BD1-94D3C2F48669}"/>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24" name="Titre 1">
              <a:extLst>
                <a:ext uri="{FF2B5EF4-FFF2-40B4-BE49-F238E27FC236}">
                  <a16:creationId xmlns:a16="http://schemas.microsoft.com/office/drawing/2014/main" id="{D3B8375E-7927-D644-F5BB-5C7F5EAC7602}"/>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1203732957"/>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6BC56-00B9-6335-61EA-0164EF938C89}"/>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D5134B1B-D002-F1BC-CB31-14052687D56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20E15443-93EE-509D-8133-4BD5F0E483A6}"/>
              </a:ext>
            </a:extLst>
          </p:cNvPr>
          <p:cNvSpPr>
            <a:spLocks noGrp="1"/>
          </p:cNvSpPr>
          <p:nvPr>
            <p:ph type="ctrTitle"/>
          </p:nvPr>
        </p:nvSpPr>
        <p:spPr>
          <a:xfrm>
            <a:off x="585591" y="1763930"/>
            <a:ext cx="3986409" cy="943056"/>
          </a:xfrm>
        </p:spPr>
        <p:txBody>
          <a:bodyPr>
            <a:normAutofit fontScale="90000"/>
          </a:bodyPr>
          <a:lstStyle/>
          <a:p>
            <a:r>
              <a:rPr lang="fr-FR" dirty="0"/>
              <a:t>Veut-on inventer des personnages qui n’existent pas, jouer la comédie ?</a:t>
            </a:r>
          </a:p>
        </p:txBody>
      </p:sp>
      <p:sp>
        <p:nvSpPr>
          <p:cNvPr id="6" name="Titre 1">
            <a:extLst>
              <a:ext uri="{FF2B5EF4-FFF2-40B4-BE49-F238E27FC236}">
                <a16:creationId xmlns:a16="http://schemas.microsoft.com/office/drawing/2014/main" id="{2207A3F9-2C75-B5B0-2BFE-5D06D798376B}"/>
              </a:ext>
            </a:extLst>
          </p:cNvPr>
          <p:cNvSpPr txBox="1">
            <a:spLocks/>
          </p:cNvSpPr>
          <p:nvPr/>
        </p:nvSpPr>
        <p:spPr>
          <a:xfrm>
            <a:off x="549375" y="1110343"/>
            <a:ext cx="727162" cy="653587"/>
          </a:xfrm>
          <a:prstGeom prst="rect">
            <a:avLst/>
          </a:prstGeom>
        </p:spPr>
        <p:txBody>
          <a:bodyPr vert="horz" lIns="91440" tIns="45720" rIns="91440" bIns="45720" rtlCol="0" anchor="b">
            <a:normAutofit fontScale="975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2.</a:t>
            </a:r>
          </a:p>
        </p:txBody>
      </p:sp>
      <p:grpSp>
        <p:nvGrpSpPr>
          <p:cNvPr id="3" name="Groupe 2">
            <a:extLst>
              <a:ext uri="{FF2B5EF4-FFF2-40B4-BE49-F238E27FC236}">
                <a16:creationId xmlns:a16="http://schemas.microsoft.com/office/drawing/2014/main" id="{FAB4B95F-5A0F-9F5E-3FED-E9898ABD627F}"/>
              </a:ext>
            </a:extLst>
          </p:cNvPr>
          <p:cNvGrpSpPr/>
          <p:nvPr/>
        </p:nvGrpSpPr>
        <p:grpSpPr>
          <a:xfrm>
            <a:off x="665428" y="3070820"/>
            <a:ext cx="1222217" cy="887805"/>
            <a:chOff x="932507" y="2880698"/>
            <a:chExt cx="1222217" cy="887805"/>
          </a:xfrm>
        </p:grpSpPr>
        <p:sp>
          <p:nvSpPr>
            <p:cNvPr id="9" name="Titre 1">
              <a:extLst>
                <a:ext uri="{FF2B5EF4-FFF2-40B4-BE49-F238E27FC236}">
                  <a16:creationId xmlns:a16="http://schemas.microsoft.com/office/drawing/2014/main" id="{CF1C1B29-3A63-D154-C908-C7D6F6C03EB2}"/>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F34159A2-EFD0-40AD-A64C-7352B98519C1}"/>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36C75017-0652-FC50-524A-4A785E8A616B}"/>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2825BCC5-9D4A-6C09-7A99-70EA102879AC}"/>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367765689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64C32-2DB3-3B02-6076-A190F864E9AD}"/>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D4E58CC6-8DAD-CC34-15A9-DEDE3751AAF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536C6E8E-D8BD-A6DB-4384-0F2590EFC519}"/>
              </a:ext>
            </a:extLst>
          </p:cNvPr>
          <p:cNvSpPr>
            <a:spLocks noGrp="1"/>
          </p:cNvSpPr>
          <p:nvPr>
            <p:ph type="ctrTitle"/>
          </p:nvPr>
        </p:nvSpPr>
        <p:spPr>
          <a:xfrm>
            <a:off x="585591" y="1763930"/>
            <a:ext cx="3986409" cy="653587"/>
          </a:xfrm>
        </p:spPr>
        <p:txBody>
          <a:bodyPr>
            <a:normAutofit fontScale="90000"/>
          </a:bodyPr>
          <a:lstStyle/>
          <a:p>
            <a:r>
              <a:rPr lang="fr-FR" dirty="0"/>
              <a:t>Veut-on écrire le texte qu’on entendra dans le média ?</a:t>
            </a:r>
          </a:p>
        </p:txBody>
      </p:sp>
      <p:sp>
        <p:nvSpPr>
          <p:cNvPr id="6" name="Titre 1">
            <a:extLst>
              <a:ext uri="{FF2B5EF4-FFF2-40B4-BE49-F238E27FC236}">
                <a16:creationId xmlns:a16="http://schemas.microsoft.com/office/drawing/2014/main" id="{87D0A5F5-A834-0964-981D-DE7EF3D6B40F}"/>
              </a:ext>
            </a:extLst>
          </p:cNvPr>
          <p:cNvSpPr txBox="1">
            <a:spLocks/>
          </p:cNvSpPr>
          <p:nvPr/>
        </p:nvSpPr>
        <p:spPr>
          <a:xfrm>
            <a:off x="549375" y="1110343"/>
            <a:ext cx="727162" cy="653587"/>
          </a:xfrm>
          <a:prstGeom prst="rect">
            <a:avLst/>
          </a:prstGeom>
        </p:spPr>
        <p:txBody>
          <a:bodyPr vert="horz" lIns="91440" tIns="45720" rIns="91440" bIns="45720" rtlCol="0" anchor="b">
            <a:normAutofit fontScale="975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3.</a:t>
            </a:r>
          </a:p>
        </p:txBody>
      </p:sp>
      <p:grpSp>
        <p:nvGrpSpPr>
          <p:cNvPr id="3" name="Groupe 2">
            <a:extLst>
              <a:ext uri="{FF2B5EF4-FFF2-40B4-BE49-F238E27FC236}">
                <a16:creationId xmlns:a16="http://schemas.microsoft.com/office/drawing/2014/main" id="{0A826408-7606-28B6-EAA2-B0EA95CEFA76}"/>
              </a:ext>
            </a:extLst>
          </p:cNvPr>
          <p:cNvGrpSpPr/>
          <p:nvPr/>
        </p:nvGrpSpPr>
        <p:grpSpPr>
          <a:xfrm>
            <a:off x="665428" y="2725984"/>
            <a:ext cx="1222217" cy="887805"/>
            <a:chOff x="932507" y="2880698"/>
            <a:chExt cx="1222217" cy="887805"/>
          </a:xfrm>
        </p:grpSpPr>
        <p:sp>
          <p:nvSpPr>
            <p:cNvPr id="9" name="Titre 1">
              <a:extLst>
                <a:ext uri="{FF2B5EF4-FFF2-40B4-BE49-F238E27FC236}">
                  <a16:creationId xmlns:a16="http://schemas.microsoft.com/office/drawing/2014/main" id="{5DCFF35F-F58E-FD6C-F5F6-1CFB08505179}"/>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3433504F-0AE0-8F2E-B1A7-98BE0BE68D0A}"/>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8CFF0BF8-4C71-63CD-C866-DF584BA24823}"/>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81312D15-CEC1-E141-4B9B-16D913E9EBC4}"/>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4199389723"/>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715DFD-1523-1756-18E0-73D2589D8409}"/>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5A82DDB3-7460-3F99-B4B8-B861F4B69D0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C718EB9F-3478-3DEE-8766-9BD68F951D22}"/>
              </a:ext>
            </a:extLst>
          </p:cNvPr>
          <p:cNvSpPr>
            <a:spLocks noGrp="1"/>
          </p:cNvSpPr>
          <p:nvPr>
            <p:ph type="ctrTitle"/>
          </p:nvPr>
        </p:nvSpPr>
        <p:spPr>
          <a:xfrm>
            <a:off x="585591" y="1763930"/>
            <a:ext cx="3986409" cy="653587"/>
          </a:xfrm>
        </p:spPr>
        <p:txBody>
          <a:bodyPr>
            <a:normAutofit fontScale="90000"/>
          </a:bodyPr>
          <a:lstStyle/>
          <a:p>
            <a:r>
              <a:rPr lang="fr-FR" dirty="0"/>
              <a:t>Veut-on raconter des choses que le public pourra vérifier ?</a:t>
            </a:r>
          </a:p>
        </p:txBody>
      </p:sp>
      <p:sp>
        <p:nvSpPr>
          <p:cNvPr id="6" name="Titre 1">
            <a:extLst>
              <a:ext uri="{FF2B5EF4-FFF2-40B4-BE49-F238E27FC236}">
                <a16:creationId xmlns:a16="http://schemas.microsoft.com/office/drawing/2014/main" id="{657693F8-0B92-9E74-DC42-4A279443AC01}"/>
              </a:ext>
            </a:extLst>
          </p:cNvPr>
          <p:cNvSpPr txBox="1">
            <a:spLocks/>
          </p:cNvSpPr>
          <p:nvPr/>
        </p:nvSpPr>
        <p:spPr>
          <a:xfrm>
            <a:off x="549375" y="1110343"/>
            <a:ext cx="727162" cy="653587"/>
          </a:xfrm>
          <a:prstGeom prst="rect">
            <a:avLst/>
          </a:prstGeom>
        </p:spPr>
        <p:txBody>
          <a:bodyPr vert="horz" lIns="91440" tIns="45720" rIns="91440" bIns="45720" rtlCol="0" anchor="b">
            <a:normAutofit fontScale="975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4.</a:t>
            </a:r>
          </a:p>
        </p:txBody>
      </p:sp>
      <p:grpSp>
        <p:nvGrpSpPr>
          <p:cNvPr id="3" name="Groupe 2">
            <a:extLst>
              <a:ext uri="{FF2B5EF4-FFF2-40B4-BE49-F238E27FC236}">
                <a16:creationId xmlns:a16="http://schemas.microsoft.com/office/drawing/2014/main" id="{83F68102-A07D-F968-D06A-755F55A9D91E}"/>
              </a:ext>
            </a:extLst>
          </p:cNvPr>
          <p:cNvGrpSpPr/>
          <p:nvPr/>
        </p:nvGrpSpPr>
        <p:grpSpPr>
          <a:xfrm>
            <a:off x="665428" y="2725984"/>
            <a:ext cx="1222217" cy="887805"/>
            <a:chOff x="932507" y="2880698"/>
            <a:chExt cx="1222217" cy="887805"/>
          </a:xfrm>
        </p:grpSpPr>
        <p:sp>
          <p:nvSpPr>
            <p:cNvPr id="9" name="Titre 1">
              <a:extLst>
                <a:ext uri="{FF2B5EF4-FFF2-40B4-BE49-F238E27FC236}">
                  <a16:creationId xmlns:a16="http://schemas.microsoft.com/office/drawing/2014/main" id="{8EAC5445-F50E-E873-3D4B-EA5C3ED30AE0}"/>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C33B9C0A-AB47-6321-CB9F-AFF4808DDE53}"/>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B3CE72CE-CF2C-56BA-C572-38117288BED4}"/>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240FEE37-3A07-D156-2787-CA289B19EEF7}"/>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3769732696"/>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BF85E9-0FAF-90BE-E794-91FF0D33A0E3}"/>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37205027-0502-33AE-EFC4-DC1F25DC925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F720F499-0CCA-852F-2C21-62913A4DCC6C}"/>
              </a:ext>
            </a:extLst>
          </p:cNvPr>
          <p:cNvSpPr>
            <a:spLocks noGrp="1"/>
          </p:cNvSpPr>
          <p:nvPr>
            <p:ph type="ctrTitle"/>
          </p:nvPr>
        </p:nvSpPr>
        <p:spPr>
          <a:xfrm>
            <a:off x="585591" y="1763930"/>
            <a:ext cx="4087477" cy="897789"/>
          </a:xfrm>
        </p:spPr>
        <p:txBody>
          <a:bodyPr>
            <a:normAutofit fontScale="90000"/>
          </a:bodyPr>
          <a:lstStyle/>
          <a:p>
            <a:r>
              <a:rPr lang="fr-FR" dirty="0"/>
              <a:t>Veut-on donner la parole </a:t>
            </a:r>
            <a:br>
              <a:rPr lang="fr-FR" dirty="0"/>
            </a:br>
            <a:r>
              <a:rPr lang="fr-FR" dirty="0"/>
              <a:t>à des personnes qui pensent différemment l’une de l’autre ?</a:t>
            </a:r>
          </a:p>
        </p:txBody>
      </p:sp>
      <p:sp>
        <p:nvSpPr>
          <p:cNvPr id="6" name="Titre 1">
            <a:extLst>
              <a:ext uri="{FF2B5EF4-FFF2-40B4-BE49-F238E27FC236}">
                <a16:creationId xmlns:a16="http://schemas.microsoft.com/office/drawing/2014/main" id="{753F1022-8900-82B0-E4EF-889A92FB06E5}"/>
              </a:ext>
            </a:extLst>
          </p:cNvPr>
          <p:cNvSpPr txBox="1">
            <a:spLocks/>
          </p:cNvSpPr>
          <p:nvPr/>
        </p:nvSpPr>
        <p:spPr>
          <a:xfrm>
            <a:off x="549375" y="1110343"/>
            <a:ext cx="727162" cy="653587"/>
          </a:xfrm>
          <a:prstGeom prst="rect">
            <a:avLst/>
          </a:prstGeom>
        </p:spPr>
        <p:txBody>
          <a:bodyPr vert="horz" lIns="91440" tIns="45720" rIns="91440" bIns="45720" rtlCol="0" anchor="b">
            <a:normAutofit fontScale="975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5.</a:t>
            </a:r>
          </a:p>
        </p:txBody>
      </p:sp>
      <p:grpSp>
        <p:nvGrpSpPr>
          <p:cNvPr id="3" name="Groupe 2">
            <a:extLst>
              <a:ext uri="{FF2B5EF4-FFF2-40B4-BE49-F238E27FC236}">
                <a16:creationId xmlns:a16="http://schemas.microsoft.com/office/drawing/2014/main" id="{CC45741C-651C-1560-E407-D24001ADF7C8}"/>
              </a:ext>
            </a:extLst>
          </p:cNvPr>
          <p:cNvGrpSpPr/>
          <p:nvPr/>
        </p:nvGrpSpPr>
        <p:grpSpPr>
          <a:xfrm>
            <a:off x="665428" y="2997588"/>
            <a:ext cx="1222217" cy="887805"/>
            <a:chOff x="932507" y="2880698"/>
            <a:chExt cx="1222217" cy="887805"/>
          </a:xfrm>
        </p:grpSpPr>
        <p:sp>
          <p:nvSpPr>
            <p:cNvPr id="9" name="Titre 1">
              <a:extLst>
                <a:ext uri="{FF2B5EF4-FFF2-40B4-BE49-F238E27FC236}">
                  <a16:creationId xmlns:a16="http://schemas.microsoft.com/office/drawing/2014/main" id="{15EC6423-917D-F31C-FD8B-5D5368E981F4}"/>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B55B345D-1973-F161-416F-3872CA25C902}"/>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3F56972D-FDCC-7AEA-3B24-7D9B45FD4790}"/>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C634464F-6AA6-6AE2-B533-D258042FAAFB}"/>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1751666615"/>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F0D93-A9CB-C329-7332-F1463B2BA778}"/>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F8A9340F-1D27-1D39-C461-75776DE27E54}"/>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27B7D382-01C7-9020-E79E-8029B049036F}"/>
              </a:ext>
            </a:extLst>
          </p:cNvPr>
          <p:cNvSpPr>
            <a:spLocks noGrp="1"/>
          </p:cNvSpPr>
          <p:nvPr>
            <p:ph type="ctrTitle"/>
          </p:nvPr>
        </p:nvSpPr>
        <p:spPr>
          <a:xfrm>
            <a:off x="585591" y="1763931"/>
            <a:ext cx="4087477" cy="380812"/>
          </a:xfrm>
        </p:spPr>
        <p:txBody>
          <a:bodyPr>
            <a:normAutofit fontScale="90000"/>
          </a:bodyPr>
          <a:lstStyle/>
          <a:p>
            <a:r>
              <a:rPr lang="fr-FR" dirty="0"/>
              <a:t>Veut-on donner notre avis ?</a:t>
            </a:r>
          </a:p>
        </p:txBody>
      </p:sp>
      <p:sp>
        <p:nvSpPr>
          <p:cNvPr id="6" name="Titre 1">
            <a:extLst>
              <a:ext uri="{FF2B5EF4-FFF2-40B4-BE49-F238E27FC236}">
                <a16:creationId xmlns:a16="http://schemas.microsoft.com/office/drawing/2014/main" id="{DF8CBD26-7073-C5EE-D13C-9E739BE6C0D4}"/>
              </a:ext>
            </a:extLst>
          </p:cNvPr>
          <p:cNvSpPr txBox="1">
            <a:spLocks/>
          </p:cNvSpPr>
          <p:nvPr/>
        </p:nvSpPr>
        <p:spPr>
          <a:xfrm>
            <a:off x="549375" y="1110343"/>
            <a:ext cx="727162" cy="653587"/>
          </a:xfrm>
          <a:prstGeom prst="rect">
            <a:avLst/>
          </a:prstGeom>
        </p:spPr>
        <p:txBody>
          <a:bodyPr vert="horz" lIns="91440" tIns="45720" rIns="91440" bIns="45720" rtlCol="0" anchor="b">
            <a:normAutofit fontScale="975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6.</a:t>
            </a:r>
          </a:p>
        </p:txBody>
      </p:sp>
      <p:grpSp>
        <p:nvGrpSpPr>
          <p:cNvPr id="3" name="Groupe 2">
            <a:extLst>
              <a:ext uri="{FF2B5EF4-FFF2-40B4-BE49-F238E27FC236}">
                <a16:creationId xmlns:a16="http://schemas.microsoft.com/office/drawing/2014/main" id="{85FB9AD2-43FF-D4F8-5CEA-BE67F4E833A6}"/>
              </a:ext>
            </a:extLst>
          </p:cNvPr>
          <p:cNvGrpSpPr/>
          <p:nvPr/>
        </p:nvGrpSpPr>
        <p:grpSpPr>
          <a:xfrm>
            <a:off x="665428" y="2445326"/>
            <a:ext cx="1222217" cy="887805"/>
            <a:chOff x="932507" y="2880698"/>
            <a:chExt cx="1222217" cy="887805"/>
          </a:xfrm>
        </p:grpSpPr>
        <p:sp>
          <p:nvSpPr>
            <p:cNvPr id="9" name="Titre 1">
              <a:extLst>
                <a:ext uri="{FF2B5EF4-FFF2-40B4-BE49-F238E27FC236}">
                  <a16:creationId xmlns:a16="http://schemas.microsoft.com/office/drawing/2014/main" id="{B5F6F33F-4BB3-DBF4-B106-B53F84459101}"/>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BAF48CBF-7034-3481-A197-1E9A409DFABE}"/>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BE7558FF-5BA9-FD13-6CD9-DDB89AE87369}"/>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A9606F91-90DC-653E-7903-B1B05FD81B55}"/>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1170523053"/>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D9C17-4264-86ED-15F8-7E894180DB3E}"/>
            </a:ext>
          </a:extLst>
        </p:cNvPr>
        <p:cNvGrpSpPr/>
        <p:nvPr/>
      </p:nvGrpSpPr>
      <p:grpSpPr>
        <a:xfrm>
          <a:off x="0" y="0"/>
          <a:ext cx="0" cy="0"/>
          <a:chOff x="0" y="0"/>
          <a:chExt cx="0" cy="0"/>
        </a:xfrm>
      </p:grpSpPr>
      <p:pic>
        <p:nvPicPr>
          <p:cNvPr id="14" name="Graphique 13">
            <a:extLst>
              <a:ext uri="{FF2B5EF4-FFF2-40B4-BE49-F238E27FC236}">
                <a16:creationId xmlns:a16="http://schemas.microsoft.com/office/drawing/2014/main" id="{03B114F6-CF2A-DDA1-3F0D-156B8DA96BD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17555" y="1110343"/>
            <a:ext cx="4087477" cy="4087477"/>
          </a:xfrm>
          <a:prstGeom prst="rect">
            <a:avLst/>
          </a:prstGeom>
        </p:spPr>
      </p:pic>
      <p:sp>
        <p:nvSpPr>
          <p:cNvPr id="2" name="Titre 1">
            <a:extLst>
              <a:ext uri="{FF2B5EF4-FFF2-40B4-BE49-F238E27FC236}">
                <a16:creationId xmlns:a16="http://schemas.microsoft.com/office/drawing/2014/main" id="{9592BD76-9120-82F5-A2FC-41968E5173E0}"/>
              </a:ext>
            </a:extLst>
          </p:cNvPr>
          <p:cNvSpPr>
            <a:spLocks noGrp="1"/>
          </p:cNvSpPr>
          <p:nvPr>
            <p:ph type="ctrTitle"/>
          </p:nvPr>
        </p:nvSpPr>
        <p:spPr>
          <a:xfrm>
            <a:off x="585591" y="1763931"/>
            <a:ext cx="4087477" cy="653586"/>
          </a:xfrm>
        </p:spPr>
        <p:txBody>
          <a:bodyPr>
            <a:normAutofit fontScale="90000"/>
          </a:bodyPr>
          <a:lstStyle/>
          <a:p>
            <a:r>
              <a:rPr lang="fr-FR" dirty="0"/>
              <a:t>Veut-on donner des preuves de ce que l’on dit ?</a:t>
            </a:r>
          </a:p>
        </p:txBody>
      </p:sp>
      <p:sp>
        <p:nvSpPr>
          <p:cNvPr id="6" name="Titre 1">
            <a:extLst>
              <a:ext uri="{FF2B5EF4-FFF2-40B4-BE49-F238E27FC236}">
                <a16:creationId xmlns:a16="http://schemas.microsoft.com/office/drawing/2014/main" id="{129A6207-3246-8CF6-55BE-47DC43B72D3C}"/>
              </a:ext>
            </a:extLst>
          </p:cNvPr>
          <p:cNvSpPr txBox="1">
            <a:spLocks/>
          </p:cNvSpPr>
          <p:nvPr/>
        </p:nvSpPr>
        <p:spPr>
          <a:xfrm>
            <a:off x="549375" y="1110343"/>
            <a:ext cx="727162" cy="653587"/>
          </a:xfrm>
          <a:prstGeom prst="rect">
            <a:avLst/>
          </a:prstGeom>
        </p:spPr>
        <p:txBody>
          <a:bodyPr vert="horz" lIns="91440" tIns="45720" rIns="91440" bIns="45720" rtlCol="0" anchor="b">
            <a:normAutofit fontScale="975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sz="3600" dirty="0"/>
              <a:t>7.</a:t>
            </a:r>
          </a:p>
        </p:txBody>
      </p:sp>
      <p:grpSp>
        <p:nvGrpSpPr>
          <p:cNvPr id="3" name="Groupe 2">
            <a:extLst>
              <a:ext uri="{FF2B5EF4-FFF2-40B4-BE49-F238E27FC236}">
                <a16:creationId xmlns:a16="http://schemas.microsoft.com/office/drawing/2014/main" id="{C3417A71-6B58-D38B-11E0-248AF2B80FC6}"/>
              </a:ext>
            </a:extLst>
          </p:cNvPr>
          <p:cNvGrpSpPr/>
          <p:nvPr/>
        </p:nvGrpSpPr>
        <p:grpSpPr>
          <a:xfrm>
            <a:off x="665428" y="2710178"/>
            <a:ext cx="1222217" cy="887805"/>
            <a:chOff x="932507" y="2880698"/>
            <a:chExt cx="1222217" cy="887805"/>
          </a:xfrm>
        </p:grpSpPr>
        <p:sp>
          <p:nvSpPr>
            <p:cNvPr id="9" name="Titre 1">
              <a:extLst>
                <a:ext uri="{FF2B5EF4-FFF2-40B4-BE49-F238E27FC236}">
                  <a16:creationId xmlns:a16="http://schemas.microsoft.com/office/drawing/2014/main" id="{C732C0AD-E29E-099A-DCC8-0EE2F1B28CA7}"/>
                </a:ext>
              </a:extLst>
            </p:cNvPr>
            <p:cNvSpPr txBox="1">
              <a:spLocks/>
            </p:cNvSpPr>
            <p:nvPr/>
          </p:nvSpPr>
          <p:spPr>
            <a:xfrm>
              <a:off x="1355135" y="2880698"/>
              <a:ext cx="799589" cy="380811"/>
            </a:xfrm>
            <a:prstGeom prst="rect">
              <a:avLst/>
            </a:prstGeom>
          </p:spPr>
          <p:txBody>
            <a:bodyPr vert="horz" lIns="91440" tIns="45720" rIns="91440" bIns="45720" rtlCol="0" anchor="b">
              <a:normAutofit fontScale="97500" lnSpcReduction="1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t>OUI</a:t>
              </a:r>
            </a:p>
          </p:txBody>
        </p:sp>
        <p:sp>
          <p:nvSpPr>
            <p:cNvPr id="10" name="Rectangle : avec coins arrondis en diagonale 9">
              <a:extLst>
                <a:ext uri="{FF2B5EF4-FFF2-40B4-BE49-F238E27FC236}">
                  <a16:creationId xmlns:a16="http://schemas.microsoft.com/office/drawing/2014/main" id="{A43FC57D-628A-AF1B-E3D7-49EA0ECB090D}"/>
                </a:ext>
              </a:extLst>
            </p:cNvPr>
            <p:cNvSpPr/>
            <p:nvPr/>
          </p:nvSpPr>
          <p:spPr>
            <a:xfrm>
              <a:off x="932507" y="2880698"/>
              <a:ext cx="307818" cy="307818"/>
            </a:xfrm>
            <a:prstGeom prst="round2DiagRect">
              <a:avLst/>
            </a:prstGeom>
            <a:noFill/>
            <a:ln w="190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1" name="Rectangle : avec coins arrondis en diagonale 10">
              <a:extLst>
                <a:ext uri="{FF2B5EF4-FFF2-40B4-BE49-F238E27FC236}">
                  <a16:creationId xmlns:a16="http://schemas.microsoft.com/office/drawing/2014/main" id="{97F66EC8-A880-1B54-7D12-2CBEC4D82D6B}"/>
                </a:ext>
              </a:extLst>
            </p:cNvPr>
            <p:cNvSpPr/>
            <p:nvPr/>
          </p:nvSpPr>
          <p:spPr>
            <a:xfrm>
              <a:off x="932507" y="3423906"/>
              <a:ext cx="307818" cy="307818"/>
            </a:xfrm>
            <a:prstGeom prst="round2DiagRect">
              <a:avLst/>
            </a:prstGeom>
            <a:noFill/>
            <a:ln w="190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fr-FR"/>
            </a:p>
          </p:txBody>
        </p:sp>
        <p:sp>
          <p:nvSpPr>
            <p:cNvPr id="12" name="Titre 1">
              <a:extLst>
                <a:ext uri="{FF2B5EF4-FFF2-40B4-BE49-F238E27FC236}">
                  <a16:creationId xmlns:a16="http://schemas.microsoft.com/office/drawing/2014/main" id="{1487E67B-D1DE-2440-19AF-B976B27F7FA6}"/>
                </a:ext>
              </a:extLst>
            </p:cNvPr>
            <p:cNvSpPr txBox="1">
              <a:spLocks/>
            </p:cNvSpPr>
            <p:nvPr/>
          </p:nvSpPr>
          <p:spPr>
            <a:xfrm>
              <a:off x="1355135" y="3387692"/>
              <a:ext cx="799589" cy="380811"/>
            </a:xfrm>
            <a:prstGeom prst="rect">
              <a:avLst/>
            </a:prstGeom>
          </p:spPr>
          <p:txBody>
            <a:bodyPr vert="horz" lIns="91440" tIns="45720" rIns="91440" bIns="45720" rtlCol="0" anchor="b">
              <a:normAutofit fontScale="90000"/>
            </a:bodyPr>
            <a:lstStyle>
              <a:lvl1pPr algn="l" defTabSz="685800" rtl="0" eaLnBrk="1" latinLnBrk="0" hangingPunct="1">
                <a:lnSpc>
                  <a:spcPct val="90000"/>
                </a:lnSpc>
                <a:spcBef>
                  <a:spcPct val="0"/>
                </a:spcBef>
                <a:buNone/>
                <a:defRPr sz="2300" b="1" i="0" kern="1200">
                  <a:solidFill>
                    <a:schemeClr val="tx2"/>
                  </a:solidFill>
                  <a:latin typeface=""/>
                  <a:ea typeface="+mj-ea"/>
                  <a:cs typeface="+mj-cs"/>
                </a:defRPr>
              </a:lvl1pPr>
            </a:lstStyle>
            <a:p>
              <a:r>
                <a:rPr lang="fr-FR" dirty="0">
                  <a:solidFill>
                    <a:schemeClr val="accent1"/>
                  </a:solidFill>
                </a:rPr>
                <a:t>NON</a:t>
              </a:r>
            </a:p>
          </p:txBody>
        </p:sp>
      </p:grpSp>
    </p:spTree>
    <p:extLst>
      <p:ext uri="{BB962C8B-B14F-4D97-AF65-F5344CB8AC3E}">
        <p14:creationId xmlns:p14="http://schemas.microsoft.com/office/powerpoint/2010/main" val="2555185686"/>
      </p:ext>
    </p:extLst>
  </p:cSld>
  <p:clrMapOvr>
    <a:masterClrMapping/>
  </p:clrMapOvr>
  <p:transition spd="slow">
    <p:push dir="u"/>
  </p:transition>
</p:sld>
</file>

<file path=ppt/theme/theme1.xml><?xml version="1.0" encoding="utf-8"?>
<a:theme xmlns:a="http://schemas.openxmlformats.org/drawingml/2006/main" name="Thème Office">
  <a:themeElements>
    <a:clrScheme name="Média 2025">
      <a:dk1>
        <a:srgbClr val="2C1592"/>
      </a:dk1>
      <a:lt1>
        <a:srgbClr val="FFFFFF"/>
      </a:lt1>
      <a:dk2>
        <a:srgbClr val="612DFA"/>
      </a:dk2>
      <a:lt2>
        <a:srgbClr val="DCDDFE"/>
      </a:lt2>
      <a:accent1>
        <a:srgbClr val="FF155E"/>
      </a:accent1>
      <a:accent2>
        <a:srgbClr val="602DFA"/>
      </a:accent2>
      <a:accent3>
        <a:srgbClr val="FF155E"/>
      </a:accent3>
      <a:accent4>
        <a:srgbClr val="FDD6DE"/>
      </a:accent4>
      <a:accent5>
        <a:srgbClr val="602DFA"/>
      </a:accent5>
      <a:accent6>
        <a:srgbClr val="FDD6DE"/>
      </a:accent6>
      <a:hlink>
        <a:srgbClr val="612DFA"/>
      </a:hlink>
      <a:folHlink>
        <a:srgbClr val="FF155E"/>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1592</TotalTime>
  <Words>1235</Words>
  <Application>Microsoft Macintosh PowerPoint</Application>
  <PresentationFormat>Affichage à l'écran (16:9)</PresentationFormat>
  <Paragraphs>139</Paragraphs>
  <Slides>26</Slides>
  <Notes>4</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26</vt:i4>
      </vt:variant>
    </vt:vector>
  </HeadingPairs>
  <TitlesOfParts>
    <vt:vector size="34" baseType="lpstr">
      <vt:lpstr>Aptos</vt:lpstr>
      <vt:lpstr>Aptos Light</vt:lpstr>
      <vt:lpstr>Arial</vt:lpstr>
      <vt:lpstr>Calibri</vt:lpstr>
      <vt:lpstr>Courier New</vt:lpstr>
      <vt:lpstr>Noka Semibold</vt:lpstr>
      <vt:lpstr>Open Sans</vt:lpstr>
      <vt:lpstr>Thème Office</vt:lpstr>
      <vt:lpstr>Présentation PowerPoint</vt:lpstr>
      <vt:lpstr>Présentation PowerPoint</vt:lpstr>
      <vt:lpstr>Veut-on interviewer des gens réels, qui existent vraiment ?</vt:lpstr>
      <vt:lpstr>Veut-on inventer des personnages qui n’existent pas, jouer la comédie ?</vt:lpstr>
      <vt:lpstr>Veut-on écrire le texte qu’on entendra dans le média ?</vt:lpstr>
      <vt:lpstr>Veut-on raconter des choses que le public pourra vérifier ?</vt:lpstr>
      <vt:lpstr>Veut-on donner la parole  à des personnes qui pensent différemment l’une de l’autre ?</vt:lpstr>
      <vt:lpstr>Veut-on donner notre avis ?</vt:lpstr>
      <vt:lpstr>Veut-on donner des preuves de ce que l’on dit ?</vt:lpstr>
      <vt:lpstr>Veut-on faire rire, pleurer, ressentir des émotions ?</vt:lpstr>
      <vt:lpstr>Veut-on parler des injustices ?</vt:lpstr>
      <vt:lpstr>Veut-on donner des chiffres précis pour prouver ce que l’on dit ?</vt:lpstr>
      <vt:lpstr>Veut-on raconter notre monde tel qu’il est ?</vt:lpstr>
      <vt:lpstr>Veut-on inventer un monde imaginaire ?</vt:lpstr>
      <vt:lpstr>Veut-on raconter ce qui doit changer dans notre monde ?</vt:lpstr>
      <vt:lpstr>Veut-on filmer ou enregistrer une personnalité publique ?</vt:lpstr>
      <vt:lpstr>1, 4, 5, 7, 10, 11, 13 et 14 ?</vt:lpstr>
      <vt:lpstr>2, 3, 8, et 12 ?</vt:lpstr>
      <vt:lpstr>1, 3, 4, 6, 9, 11 et 13 ?</vt:lpstr>
      <vt:lpstr>6, 7, 9, 13 et 14 ?</vt:lpstr>
      <vt:lpstr>Présentation PowerPoint</vt:lpstr>
      <vt:lpstr>Informer, ça peut prendre plusieurs formes</vt:lpstr>
      <vt:lpstr>Quelle source est la plus pertinente pour votre projet média ?</vt:lpstr>
      <vt:lpstr>Qui va incarner votre « histoire » ?</vt:lpstr>
      <vt:lpstr>Quel ton allez-vous employer ?</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Microsoft Office User</dc:creator>
  <cp:lastModifiedBy>Elise VANHECKE</cp:lastModifiedBy>
  <cp:revision>13</cp:revision>
  <dcterms:created xsi:type="dcterms:W3CDTF">2021-03-11T12:44:21Z</dcterms:created>
  <dcterms:modified xsi:type="dcterms:W3CDTF">2026-07-16T09:13:44Z</dcterms:modified>
</cp:coreProperties>
</file>